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handoutMasterIdLst>
    <p:handoutMasterId r:id="rId15"/>
  </p:handoutMasterIdLst>
  <p:sldIdLst>
    <p:sldId id="274" r:id="rId3"/>
    <p:sldId id="271" r:id="rId4"/>
    <p:sldId id="286" r:id="rId5"/>
    <p:sldId id="290" r:id="rId6"/>
    <p:sldId id="281" r:id="rId7"/>
    <p:sldId id="280" r:id="rId8"/>
    <p:sldId id="272" r:id="rId9"/>
    <p:sldId id="288" r:id="rId10"/>
    <p:sldId id="289" r:id="rId11"/>
    <p:sldId id="256" r:id="rId12"/>
    <p:sldId id="273" r:id="rId1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52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autoAdjust="0"/>
  </p:normalViewPr>
  <p:slideViewPr>
    <p:cSldViewPr snapToGrid="0">
      <p:cViewPr varScale="1">
        <p:scale>
          <a:sx n="117" d="100"/>
          <a:sy n="117" d="100"/>
        </p:scale>
        <p:origin x="294"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D61A3E-AC6E-4B60-95A4-C1B3371851F9}" type="datetimeFigureOut">
              <a:rPr kumimoji="1" lang="ja-JP" altLang="en-US" smtClean="0"/>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90A3E0-14E8-4BE6-85AB-5C5385A62A44}" type="slidenum">
              <a:rPr kumimoji="1" lang="ja-JP" altLang="en-US" smtClean="0"/>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C34F6E-DEEE-400C-92A1-19923C75B907}" type="datetimeFigureOut">
              <a:rPr kumimoji="1" lang="ja-JP" altLang="en-US" smtClean="0"/>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endParaRPr kumimoji="1" lang="ja-JP" altLang="en-US" smtClean="0"/>
          </a:p>
          <a:p>
            <a:pPr lvl="1"/>
            <a:r>
              <a:rPr kumimoji="1" lang="ja-JP" altLang="en-US" smtClean="0"/>
              <a:t>第 </a:t>
            </a:r>
            <a:r>
              <a:rPr kumimoji="1" lang="en-US" altLang="ja-JP" smtClean="0"/>
              <a:t>2 </a:t>
            </a:r>
            <a:r>
              <a:rPr kumimoji="1" lang="ja-JP" altLang="en-US" smtClean="0"/>
              <a:t>レベル</a:t>
            </a:r>
            <a:endParaRPr kumimoji="1" lang="ja-JP" altLang="en-US" smtClean="0"/>
          </a:p>
          <a:p>
            <a:pPr lvl="2"/>
            <a:r>
              <a:rPr kumimoji="1" lang="ja-JP" altLang="en-US" smtClean="0"/>
              <a:t>第 </a:t>
            </a:r>
            <a:r>
              <a:rPr kumimoji="1" lang="en-US" altLang="ja-JP" smtClean="0"/>
              <a:t>3 </a:t>
            </a:r>
            <a:r>
              <a:rPr kumimoji="1" lang="ja-JP" altLang="en-US" smtClean="0"/>
              <a:t>レベル</a:t>
            </a:r>
            <a:endParaRPr kumimoji="1" lang="ja-JP" altLang="en-US" smtClean="0"/>
          </a:p>
          <a:p>
            <a:pPr lvl="3"/>
            <a:r>
              <a:rPr kumimoji="1" lang="ja-JP" altLang="en-US" smtClean="0"/>
              <a:t>第 </a:t>
            </a:r>
            <a:r>
              <a:rPr kumimoji="1" lang="en-US" altLang="ja-JP" smtClean="0"/>
              <a:t>4 </a:t>
            </a:r>
            <a:r>
              <a:rPr kumimoji="1" lang="ja-JP" altLang="en-US" smtClean="0"/>
              <a:t>レベル</a:t>
            </a:r>
            <a:endParaRPr kumimoji="1" lang="ja-JP" altLang="en-US" smtClean="0"/>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23A1E1-D89E-4D9F-ACC7-724568FAD569}" type="slidenum">
              <a:rPr kumimoji="1" lang="ja-JP" altLang="en-US" smtClean="0"/>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4C5B98E-B881-44C6-965E-C4CBF4BD5DE0}" type="datetimeFigureOut">
              <a:rPr kumimoji="1" lang="ja-JP" altLang="en-US" smtClean="0"/>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261B85B-3F11-4807-BF0A-089ABAB91E6D}" type="slidenum">
              <a:rPr kumimoji="1" lang="ja-JP" altLang="en-US" smtClean="0"/>
            </a:fld>
            <a:endParaRPr kumimoji="1" lang="ja-JP"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コンテンツ">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fld id="{760FBDFE-C587-4B4C-A407-44438C67B59E}" type="datetimeFigureOut">
              <a:rPr lang="en-US" smtClean="0"/>
            </a:fld>
            <a:endParaRPr lang="en-US"/>
          </a:p>
        </p:txBody>
      </p:sp>
      <p:sp>
        <p:nvSpPr>
          <p:cNvPr id="4" name="フッター プレースホルダー 3"/>
          <p:cNvSpPr>
            <a:spLocks noGrp="1"/>
          </p:cNvSpPr>
          <p:nvPr>
            <p:ph type="ftr" sz="quarter" idx="11"/>
          </p:nvPr>
        </p:nvSpPr>
        <p:spPr/>
        <p:txBody>
          <a:bodyPr/>
          <a:lstStyle/>
          <a:p>
            <a:r>
              <a:rPr lang="en-US"/>
              <a:t>フッター</a:t>
            </a:r>
            <a:endParaRPr lang="en-US"/>
          </a:p>
        </p:txBody>
      </p:sp>
      <p:sp>
        <p:nvSpPr>
          <p:cNvPr id="5" name="スライド番号プレースホルダー 4"/>
          <p:cNvSpPr>
            <a:spLocks noGrp="1"/>
          </p:cNvSpPr>
          <p:nvPr>
            <p:ph type="sldNum" sz="quarter" idx="12"/>
          </p:nvPr>
        </p:nvSpPr>
        <p:spPr/>
        <p:txBody>
          <a:bodyPr/>
          <a:lstStyle/>
          <a:p>
            <a:fld id="{49AE70B2-8BF9-45C0-BB95-33D1B9D3A854}" type="slidenum">
              <a:rPr lang="en-US" smtClean="0"/>
            </a:fld>
            <a:endParaRPr lang="en-US"/>
          </a:p>
        </p:txBody>
      </p:sp>
      <p:sp>
        <p:nvSpPr>
          <p:cNvPr id="7" name="コンテンツ プレースホルダー 6"/>
          <p:cNvSpPr>
            <a:spLocks noGrp="1"/>
          </p:cNvSpPr>
          <p:nvPr>
            <p:ph sz="quarter" idx="13"/>
          </p:nvPr>
        </p:nvSpPr>
        <p:spPr>
          <a:xfrm>
            <a:off x="838200" y="551543"/>
            <a:ext cx="10515600" cy="5558971"/>
          </a:xfrm>
        </p:spPr>
        <p:txBody>
          <a:bodyPr/>
          <a:lstStyle/>
          <a:p>
            <a:pPr lvl="0"/>
            <a:r>
              <a:rPr kumimoji="1" lang="ja-JP" altLang="en-US" dirty="0" smtClean="0"/>
              <a:t>マスター テキストの書式設定</a:t>
            </a:r>
            <a:endParaRPr kumimoji="1" lang="ja-JP" altLang="en-US" dirty="0" smtClean="0"/>
          </a:p>
          <a:p>
            <a:pPr lvl="1"/>
            <a:r>
              <a:rPr kumimoji="1" lang="ja-JP" altLang="en-US" dirty="0" smtClean="0"/>
              <a:t>第 </a:t>
            </a:r>
            <a:r>
              <a:rPr kumimoji="1" lang="en-US" altLang="ja-JP" dirty="0" smtClean="0"/>
              <a:t>2 </a:t>
            </a:r>
            <a:r>
              <a:rPr kumimoji="1" lang="ja-JP" altLang="en-US" dirty="0" smtClean="0"/>
              <a:t>レベル</a:t>
            </a:r>
            <a:endParaRPr kumimoji="1" lang="ja-JP" altLang="en-US" dirty="0" smtClean="0"/>
          </a:p>
          <a:p>
            <a:pPr lvl="2"/>
            <a:r>
              <a:rPr kumimoji="1" lang="ja-JP" altLang="en-US" dirty="0" smtClean="0"/>
              <a:t>第 </a:t>
            </a:r>
            <a:r>
              <a:rPr kumimoji="1" lang="en-US" altLang="ja-JP" dirty="0" smtClean="0"/>
              <a:t>3 </a:t>
            </a:r>
            <a:r>
              <a:rPr kumimoji="1" lang="ja-JP" altLang="en-US" dirty="0" smtClean="0"/>
              <a:t>レベル</a:t>
            </a:r>
            <a:endParaRPr kumimoji="1" lang="ja-JP" altLang="en-US" dirty="0" smtClean="0"/>
          </a:p>
          <a:p>
            <a:pPr lvl="3"/>
            <a:r>
              <a:rPr kumimoji="1" lang="ja-JP" altLang="en-US" dirty="0" smtClean="0"/>
              <a:t>第 </a:t>
            </a:r>
            <a:r>
              <a:rPr kumimoji="1" lang="en-US" altLang="ja-JP" dirty="0" smtClean="0"/>
              <a:t>4 </a:t>
            </a:r>
            <a:r>
              <a:rPr kumimoji="1" lang="ja-JP" altLang="en-US" dirty="0" smtClean="0"/>
              <a:t>レベル</a:t>
            </a:r>
            <a:endParaRPr kumimoji="1" lang="ja-JP" altLang="en-US" dirty="0" smtClean="0"/>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endParaRPr kumimoji="1" lang="ja-JP" altLang="en-US" smtClean="0"/>
          </a:p>
          <a:p>
            <a:pPr lvl="1"/>
            <a:r>
              <a:rPr kumimoji="1" lang="ja-JP" altLang="en-US" smtClean="0"/>
              <a:t>第 </a:t>
            </a:r>
            <a:r>
              <a:rPr kumimoji="1" lang="en-US" altLang="ja-JP" smtClean="0"/>
              <a:t>2 </a:t>
            </a:r>
            <a:r>
              <a:rPr kumimoji="1" lang="ja-JP" altLang="en-US" smtClean="0"/>
              <a:t>レベル</a:t>
            </a:r>
            <a:endParaRPr kumimoji="1" lang="ja-JP" altLang="en-US" smtClean="0"/>
          </a:p>
          <a:p>
            <a:pPr lvl="2"/>
            <a:r>
              <a:rPr kumimoji="1" lang="ja-JP" altLang="en-US" smtClean="0"/>
              <a:t>第 </a:t>
            </a:r>
            <a:r>
              <a:rPr kumimoji="1" lang="en-US" altLang="ja-JP" smtClean="0"/>
              <a:t>3 </a:t>
            </a:r>
            <a:r>
              <a:rPr kumimoji="1" lang="ja-JP" altLang="en-US" smtClean="0"/>
              <a:t>レベル</a:t>
            </a:r>
            <a:endParaRPr kumimoji="1" lang="ja-JP" altLang="en-US" smtClean="0"/>
          </a:p>
          <a:p>
            <a:pPr lvl="3"/>
            <a:r>
              <a:rPr kumimoji="1" lang="ja-JP" altLang="en-US" smtClean="0"/>
              <a:t>第 </a:t>
            </a:r>
            <a:r>
              <a:rPr kumimoji="1" lang="en-US" altLang="ja-JP" smtClean="0"/>
              <a:t>4 </a:t>
            </a:r>
            <a:r>
              <a:rPr kumimoji="1" lang="ja-JP" altLang="en-US" smtClean="0"/>
              <a:t>レベル</a:t>
            </a:r>
            <a:endParaRPr kumimoji="1" lang="ja-JP" altLang="en-US" smtClean="0"/>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4C5B98E-B881-44C6-965E-C4CBF4BD5DE0}" type="datetimeFigureOut">
              <a:rPr kumimoji="1" lang="ja-JP" altLang="en-US" smtClean="0"/>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261B85B-3F11-4807-BF0A-089ABAB91E6D}" type="slidenum">
              <a:rPr kumimoji="1" lang="ja-JP" altLang="en-US" smtClean="0"/>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endParaRPr kumimoji="1" lang="ja-JP" altLang="en-US" smtClean="0"/>
          </a:p>
        </p:txBody>
      </p:sp>
      <p:sp>
        <p:nvSpPr>
          <p:cNvPr id="4" name="日付プレースホルダー 3"/>
          <p:cNvSpPr>
            <a:spLocks noGrp="1"/>
          </p:cNvSpPr>
          <p:nvPr>
            <p:ph type="dt" sz="half" idx="10"/>
          </p:nvPr>
        </p:nvSpPr>
        <p:spPr/>
        <p:txBody>
          <a:bodyPr/>
          <a:lstStyle/>
          <a:p>
            <a:fld id="{14C5B98E-B881-44C6-965E-C4CBF4BD5DE0}" type="datetimeFigureOut">
              <a:rPr kumimoji="1" lang="ja-JP" altLang="en-US" smtClean="0"/>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261B85B-3F11-4807-BF0A-089ABAB91E6D}" type="slidenum">
              <a:rPr kumimoji="1" lang="ja-JP" altLang="en-US" smtClean="0"/>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endParaRPr kumimoji="1" lang="ja-JP" altLang="en-US" smtClean="0"/>
          </a:p>
          <a:p>
            <a:pPr lvl="1"/>
            <a:r>
              <a:rPr kumimoji="1" lang="ja-JP" altLang="en-US" smtClean="0"/>
              <a:t>第 </a:t>
            </a:r>
            <a:r>
              <a:rPr kumimoji="1" lang="en-US" altLang="ja-JP" smtClean="0"/>
              <a:t>2 </a:t>
            </a:r>
            <a:r>
              <a:rPr kumimoji="1" lang="ja-JP" altLang="en-US" smtClean="0"/>
              <a:t>レベル</a:t>
            </a:r>
            <a:endParaRPr kumimoji="1" lang="ja-JP" altLang="en-US" smtClean="0"/>
          </a:p>
          <a:p>
            <a:pPr lvl="2"/>
            <a:r>
              <a:rPr kumimoji="1" lang="ja-JP" altLang="en-US" smtClean="0"/>
              <a:t>第 </a:t>
            </a:r>
            <a:r>
              <a:rPr kumimoji="1" lang="en-US" altLang="ja-JP" smtClean="0"/>
              <a:t>3 </a:t>
            </a:r>
            <a:r>
              <a:rPr kumimoji="1" lang="ja-JP" altLang="en-US" smtClean="0"/>
              <a:t>レベル</a:t>
            </a:r>
            <a:endParaRPr kumimoji="1" lang="ja-JP" altLang="en-US" smtClean="0"/>
          </a:p>
          <a:p>
            <a:pPr lvl="3"/>
            <a:r>
              <a:rPr kumimoji="1" lang="ja-JP" altLang="en-US" smtClean="0"/>
              <a:t>第 </a:t>
            </a:r>
            <a:r>
              <a:rPr kumimoji="1" lang="en-US" altLang="ja-JP" smtClean="0"/>
              <a:t>4 </a:t>
            </a:r>
            <a:r>
              <a:rPr kumimoji="1" lang="ja-JP" altLang="en-US" smtClean="0"/>
              <a:t>レベル</a:t>
            </a:r>
            <a:endParaRPr kumimoji="1" lang="ja-JP" altLang="en-US" smtClean="0"/>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endParaRPr kumimoji="1" lang="ja-JP" altLang="en-US" smtClean="0"/>
          </a:p>
          <a:p>
            <a:pPr lvl="1"/>
            <a:r>
              <a:rPr kumimoji="1" lang="ja-JP" altLang="en-US" smtClean="0"/>
              <a:t>第 </a:t>
            </a:r>
            <a:r>
              <a:rPr kumimoji="1" lang="en-US" altLang="ja-JP" smtClean="0"/>
              <a:t>2 </a:t>
            </a:r>
            <a:r>
              <a:rPr kumimoji="1" lang="ja-JP" altLang="en-US" smtClean="0"/>
              <a:t>レベル</a:t>
            </a:r>
            <a:endParaRPr kumimoji="1" lang="ja-JP" altLang="en-US" smtClean="0"/>
          </a:p>
          <a:p>
            <a:pPr lvl="2"/>
            <a:r>
              <a:rPr kumimoji="1" lang="ja-JP" altLang="en-US" smtClean="0"/>
              <a:t>第 </a:t>
            </a:r>
            <a:r>
              <a:rPr kumimoji="1" lang="en-US" altLang="ja-JP" smtClean="0"/>
              <a:t>3 </a:t>
            </a:r>
            <a:r>
              <a:rPr kumimoji="1" lang="ja-JP" altLang="en-US" smtClean="0"/>
              <a:t>レベル</a:t>
            </a:r>
            <a:endParaRPr kumimoji="1" lang="ja-JP" altLang="en-US" smtClean="0"/>
          </a:p>
          <a:p>
            <a:pPr lvl="3"/>
            <a:r>
              <a:rPr kumimoji="1" lang="ja-JP" altLang="en-US" smtClean="0"/>
              <a:t>第 </a:t>
            </a:r>
            <a:r>
              <a:rPr kumimoji="1" lang="en-US" altLang="ja-JP" smtClean="0"/>
              <a:t>4 </a:t>
            </a:r>
            <a:r>
              <a:rPr kumimoji="1" lang="ja-JP" altLang="en-US" smtClean="0"/>
              <a:t>レベル</a:t>
            </a:r>
            <a:endParaRPr kumimoji="1" lang="ja-JP" altLang="en-US" smtClean="0"/>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4C5B98E-B881-44C6-965E-C4CBF4BD5DE0}" type="datetimeFigureOut">
              <a:rPr kumimoji="1" lang="ja-JP" altLang="en-US" smtClean="0"/>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261B85B-3F11-4807-BF0A-089ABAB91E6D}" type="slidenum">
              <a:rPr kumimoji="1" lang="ja-JP" altLang="en-US" smtClean="0"/>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endParaRPr kumimoji="1" lang="ja-JP" altLang="en-US" smtClean="0"/>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endParaRPr kumimoji="1" lang="ja-JP" altLang="en-US" smtClean="0"/>
          </a:p>
          <a:p>
            <a:pPr lvl="1"/>
            <a:r>
              <a:rPr kumimoji="1" lang="ja-JP" altLang="en-US" smtClean="0"/>
              <a:t>第 </a:t>
            </a:r>
            <a:r>
              <a:rPr kumimoji="1" lang="en-US" altLang="ja-JP" smtClean="0"/>
              <a:t>2 </a:t>
            </a:r>
            <a:r>
              <a:rPr kumimoji="1" lang="ja-JP" altLang="en-US" smtClean="0"/>
              <a:t>レベル</a:t>
            </a:r>
            <a:endParaRPr kumimoji="1" lang="ja-JP" altLang="en-US" smtClean="0"/>
          </a:p>
          <a:p>
            <a:pPr lvl="2"/>
            <a:r>
              <a:rPr kumimoji="1" lang="ja-JP" altLang="en-US" smtClean="0"/>
              <a:t>第 </a:t>
            </a:r>
            <a:r>
              <a:rPr kumimoji="1" lang="en-US" altLang="ja-JP" smtClean="0"/>
              <a:t>3 </a:t>
            </a:r>
            <a:r>
              <a:rPr kumimoji="1" lang="ja-JP" altLang="en-US" smtClean="0"/>
              <a:t>レベル</a:t>
            </a:r>
            <a:endParaRPr kumimoji="1" lang="ja-JP" altLang="en-US" smtClean="0"/>
          </a:p>
          <a:p>
            <a:pPr lvl="3"/>
            <a:r>
              <a:rPr kumimoji="1" lang="ja-JP" altLang="en-US" smtClean="0"/>
              <a:t>第 </a:t>
            </a:r>
            <a:r>
              <a:rPr kumimoji="1" lang="en-US" altLang="ja-JP" smtClean="0"/>
              <a:t>4 </a:t>
            </a:r>
            <a:r>
              <a:rPr kumimoji="1" lang="ja-JP" altLang="en-US" smtClean="0"/>
              <a:t>レベル</a:t>
            </a:r>
            <a:endParaRPr kumimoji="1" lang="ja-JP" altLang="en-US" smtClean="0"/>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endParaRPr kumimoji="1" lang="ja-JP" altLang="en-US" smtClean="0"/>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endParaRPr kumimoji="1" lang="ja-JP" altLang="en-US" smtClean="0"/>
          </a:p>
          <a:p>
            <a:pPr lvl="1"/>
            <a:r>
              <a:rPr kumimoji="1" lang="ja-JP" altLang="en-US" smtClean="0"/>
              <a:t>第 </a:t>
            </a:r>
            <a:r>
              <a:rPr kumimoji="1" lang="en-US" altLang="ja-JP" smtClean="0"/>
              <a:t>2 </a:t>
            </a:r>
            <a:r>
              <a:rPr kumimoji="1" lang="ja-JP" altLang="en-US" smtClean="0"/>
              <a:t>レベル</a:t>
            </a:r>
            <a:endParaRPr kumimoji="1" lang="ja-JP" altLang="en-US" smtClean="0"/>
          </a:p>
          <a:p>
            <a:pPr lvl="2"/>
            <a:r>
              <a:rPr kumimoji="1" lang="ja-JP" altLang="en-US" smtClean="0"/>
              <a:t>第 </a:t>
            </a:r>
            <a:r>
              <a:rPr kumimoji="1" lang="en-US" altLang="ja-JP" smtClean="0"/>
              <a:t>3 </a:t>
            </a:r>
            <a:r>
              <a:rPr kumimoji="1" lang="ja-JP" altLang="en-US" smtClean="0"/>
              <a:t>レベル</a:t>
            </a:r>
            <a:endParaRPr kumimoji="1" lang="ja-JP" altLang="en-US" smtClean="0"/>
          </a:p>
          <a:p>
            <a:pPr lvl="3"/>
            <a:r>
              <a:rPr kumimoji="1" lang="ja-JP" altLang="en-US" smtClean="0"/>
              <a:t>第 </a:t>
            </a:r>
            <a:r>
              <a:rPr kumimoji="1" lang="en-US" altLang="ja-JP" smtClean="0"/>
              <a:t>4 </a:t>
            </a:r>
            <a:r>
              <a:rPr kumimoji="1" lang="ja-JP" altLang="en-US" smtClean="0"/>
              <a:t>レベル</a:t>
            </a:r>
            <a:endParaRPr kumimoji="1" lang="ja-JP" altLang="en-US" smtClean="0"/>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4C5B98E-B881-44C6-965E-C4CBF4BD5DE0}" type="datetimeFigureOut">
              <a:rPr kumimoji="1" lang="ja-JP" altLang="en-US" smtClean="0"/>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261B85B-3F11-4807-BF0A-089ABAB91E6D}" type="slidenum">
              <a:rPr kumimoji="1" lang="ja-JP" altLang="en-US" smtClean="0"/>
            </a:fld>
            <a:endParaRPr kumimoji="1" lang="ja-JP"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4C5B98E-B881-44C6-965E-C4CBF4BD5DE0}" type="datetimeFigureOut">
              <a:rPr kumimoji="1" lang="ja-JP" altLang="en-US" smtClean="0"/>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261B85B-3F11-4807-BF0A-089ABAB91E6D}" type="slidenum">
              <a:rPr kumimoji="1" lang="ja-JP" altLang="en-US" smtClean="0"/>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4C5B98E-B881-44C6-965E-C4CBF4BD5DE0}" type="datetimeFigureOut">
              <a:rPr kumimoji="1" lang="ja-JP" altLang="en-US" smtClean="0"/>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261B85B-3F11-4807-BF0A-089ABAB91E6D}" type="slidenum">
              <a:rPr kumimoji="1" lang="ja-JP" altLang="en-US" smtClean="0"/>
            </a:fld>
            <a:endParaRPr kumimoji="1" lang="ja-JP"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endParaRPr kumimoji="1" lang="ja-JP" altLang="en-US" smtClean="0"/>
          </a:p>
        </p:txBody>
      </p:sp>
      <p:sp>
        <p:nvSpPr>
          <p:cNvPr id="5" name="日付プレースホルダー 4"/>
          <p:cNvSpPr>
            <a:spLocks noGrp="1"/>
          </p:cNvSpPr>
          <p:nvPr>
            <p:ph type="dt" sz="half" idx="10"/>
          </p:nvPr>
        </p:nvSpPr>
        <p:spPr/>
        <p:txBody>
          <a:bodyPr/>
          <a:lstStyle/>
          <a:p>
            <a:fld id="{14C5B98E-B881-44C6-965E-C4CBF4BD5DE0}" type="datetimeFigureOut">
              <a:rPr kumimoji="1" lang="ja-JP" altLang="en-US" smtClean="0"/>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261B85B-3F11-4807-BF0A-089ABAB91E6D}" type="slidenum">
              <a:rPr kumimoji="1" lang="ja-JP" altLang="en-US" smtClean="0"/>
            </a:fld>
            <a:endParaRPr kumimoji="1" lang="ja-JP"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orient="vert"/>
          </p:nvPr>
        </p:nvSpPr>
        <p:spPr>
          <a:xfrm>
            <a:off x="9824484" y="365125"/>
            <a:ext cx="1529316" cy="5811838"/>
          </a:xfrm>
        </p:spPr>
        <p:txBody>
          <a:bodyPr vert="eaVert">
            <a:normAutofit/>
          </a:bodyPr>
          <a:lstStyle>
            <a:lvl1pPr>
              <a:defRPr sz="4400"/>
            </a:lvl1pPr>
          </a:lstStyle>
          <a:p>
            <a:r>
              <a:rPr lang="ja-JP"/>
              <a:t>マスター タイトルの書式設定</a:t>
            </a:r>
            <a:endParaRPr lang="ja-JP"/>
          </a:p>
        </p:txBody>
      </p:sp>
      <p:sp>
        <p:nvSpPr>
          <p:cNvPr id="3" name="縦書きテキスト プレースホルダー 2"/>
          <p:cNvSpPr>
            <a:spLocks noGrp="1"/>
          </p:cNvSpPr>
          <p:nvPr>
            <p:ph type="body" orient="vert" idx="1"/>
          </p:nvPr>
        </p:nvSpPr>
        <p:spPr>
          <a:xfrm>
            <a:off x="838200" y="365125"/>
            <a:ext cx="8879958" cy="5811838"/>
          </a:xfrm>
        </p:spPr>
        <p:txBody>
          <a:bodyPr vert="eaVert"/>
          <a:lstStyle>
            <a:lvl1pPr marL="228600" indent="-228600">
              <a:defRPr kumimoji="1" lang="ja-JP" altLang="en-US" sz="2800" kern="1200" dirty="0" smtClean="0">
                <a:solidFill>
                  <a:schemeClr val="tx1"/>
                </a:solidFill>
                <a:latin typeface="+mn-lt"/>
                <a:ea typeface="+mn-ea"/>
                <a:cs typeface="+mn-cs"/>
              </a:defRPr>
            </a:lvl1pPr>
            <a:lvl2pPr marL="685800" indent="-228600">
              <a:defRPr kumimoji="1" lang="ja-JP" altLang="en-US" sz="2400" kern="1200" dirty="0" smtClean="0">
                <a:solidFill>
                  <a:schemeClr val="tx1"/>
                </a:solidFill>
                <a:latin typeface="+mn-lt"/>
                <a:ea typeface="+mn-ea"/>
                <a:cs typeface="+mn-cs"/>
              </a:defRPr>
            </a:lvl2pPr>
            <a:lvl3pPr marL="1143000" indent="-228600">
              <a:defRPr kumimoji="1" lang="ja-JP" altLang="en-US" sz="2000" kern="1200" dirty="0" smtClean="0">
                <a:solidFill>
                  <a:schemeClr val="tx1"/>
                </a:solidFill>
                <a:latin typeface="+mn-lt"/>
                <a:ea typeface="+mn-ea"/>
                <a:cs typeface="+mn-cs"/>
              </a:defRPr>
            </a:lvl3pPr>
            <a:lvl4pPr marL="1600200" indent="-228600">
              <a:defRPr kumimoji="1" lang="ja-JP" altLang="en-US" sz="1800" kern="1200" dirty="0" smtClean="0">
                <a:solidFill>
                  <a:schemeClr val="tx1"/>
                </a:solidFill>
                <a:latin typeface="+mn-lt"/>
                <a:ea typeface="+mn-ea"/>
                <a:cs typeface="+mn-cs"/>
              </a:defRPr>
            </a:lvl4pPr>
            <a:lvl5pPr marL="2057400" indent="-228600">
              <a:defRPr kumimoji="1" lang="ja-JP" altLang="en-US" sz="1800" kern="1200" dirty="0">
                <a:solidFill>
                  <a:schemeClr val="tx1"/>
                </a:solidFill>
                <a:latin typeface="+mn-lt"/>
                <a:ea typeface="+mn-ea"/>
                <a:cs typeface="+mn-cs"/>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kumimoji="1" lang="ja-JP" altLang="en-US" dirty="0" smtClean="0"/>
              <a:t>マスター テキストの書式設定</a:t>
            </a:r>
            <a:endParaRPr kumimoji="1" lang="ja-JP" altLang="en-US" dirty="0" smtClean="0"/>
          </a:p>
          <a:p>
            <a:pPr marL="685800" lvl="1" indent="-228600" algn="l" defTabSz="914400" rtl="0" eaLnBrk="1" latinLnBrk="0" hangingPunct="1">
              <a:lnSpc>
                <a:spcPct val="90000"/>
              </a:lnSpc>
              <a:spcBef>
                <a:spcPts val="500"/>
              </a:spcBef>
              <a:buFont typeface="Arial" panose="020B0604020202020204" pitchFamily="34" charset="0"/>
              <a:buChar char="•"/>
            </a:pPr>
            <a:r>
              <a:rPr kumimoji="1" lang="ja-JP" altLang="en-US" dirty="0" smtClean="0"/>
              <a:t>第 2 レベル</a:t>
            </a:r>
            <a:endParaRPr kumimoji="1" lang="ja-JP" altLang="en-US" dirty="0" smtClean="0"/>
          </a:p>
          <a:p>
            <a:pPr marL="1143000" lvl="2" indent="-228600" algn="l" defTabSz="914400" rtl="0" eaLnBrk="1" latinLnBrk="0" hangingPunct="1">
              <a:lnSpc>
                <a:spcPct val="90000"/>
              </a:lnSpc>
              <a:spcBef>
                <a:spcPts val="500"/>
              </a:spcBef>
              <a:buFont typeface="Arial" panose="020B0604020202020204" pitchFamily="34" charset="0"/>
              <a:buChar char="•"/>
            </a:pPr>
            <a:r>
              <a:rPr kumimoji="1" lang="ja-JP" altLang="en-US" dirty="0" smtClean="0"/>
              <a:t>第 </a:t>
            </a:r>
            <a:r>
              <a:rPr kumimoji="1" lang="en-US" altLang="ja-JP" dirty="0" smtClean="0"/>
              <a:t>3 </a:t>
            </a:r>
            <a:r>
              <a:rPr kumimoji="1" lang="ja-JP" altLang="en-US" dirty="0" smtClean="0"/>
              <a:t>レベル</a:t>
            </a:r>
            <a:endParaRPr kumimoji="1" lang="ja-JP" altLang="en-US" dirty="0" smtClean="0"/>
          </a:p>
          <a:p>
            <a:pPr marL="1600200" lvl="3" indent="-228600" algn="l" defTabSz="914400" rtl="0" eaLnBrk="1" latinLnBrk="0" hangingPunct="1">
              <a:lnSpc>
                <a:spcPct val="90000"/>
              </a:lnSpc>
              <a:spcBef>
                <a:spcPts val="500"/>
              </a:spcBef>
              <a:buFont typeface="Arial" panose="020B0604020202020204" pitchFamily="34" charset="0"/>
              <a:buChar char="•"/>
            </a:pPr>
            <a:r>
              <a:rPr kumimoji="1" lang="ja-JP" altLang="en-US" dirty="0" smtClean="0"/>
              <a:t>第 </a:t>
            </a:r>
            <a:r>
              <a:rPr kumimoji="1" lang="en-US" altLang="ja-JP" dirty="0" smtClean="0"/>
              <a:t>4 </a:t>
            </a:r>
            <a:r>
              <a:rPr kumimoji="1" lang="ja-JP" altLang="en-US" dirty="0" smtClean="0"/>
              <a:t>レベル</a:t>
            </a:r>
            <a:endParaRPr kumimoji="1" lang="ja-JP" altLang="en-US" dirty="0" smtClean="0"/>
          </a:p>
          <a:p>
            <a:pPr marL="2057400" lvl="4" indent="-228600" algn="l" defTabSz="914400" rtl="0" eaLnBrk="1" latinLnBrk="0" hangingPunct="1">
              <a:lnSpc>
                <a:spcPct val="90000"/>
              </a:lnSpc>
              <a:spcBef>
                <a:spcPts val="500"/>
              </a:spcBef>
              <a:buFont typeface="Arial" panose="020B0604020202020204" pitchFamily="34" charset="0"/>
              <a:buChar char="•"/>
            </a:pPr>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Date Placeholder 3"/>
          <p:cNvSpPr>
            <a:spLocks noGrp="1"/>
          </p:cNvSpPr>
          <p:nvPr>
            <p:ph type="dt" sz="half" idx="10"/>
          </p:nvPr>
        </p:nvSpPr>
        <p:spPr/>
        <p:txBody>
          <a:bodyPr/>
          <a:lstStyle/>
          <a:p>
            <a:fld id="{760FBDFE-C587-4B4C-A407-44438C67B59E}" type="datetimeFigureOut">
              <a:rPr lang="en-US" altLang="ja-JP" smtClean="0"/>
            </a:fld>
            <a:endParaRPr lang="ja-JP"/>
          </a:p>
        </p:txBody>
      </p:sp>
      <p:sp>
        <p:nvSpPr>
          <p:cNvPr id="5" name="Footer Placeholder 4"/>
          <p:cNvSpPr>
            <a:spLocks noGrp="1"/>
          </p:cNvSpPr>
          <p:nvPr>
            <p:ph type="ftr" sz="quarter" idx="11"/>
          </p:nvPr>
        </p:nvSpPr>
        <p:spPr/>
        <p:txBody>
          <a:bodyPr/>
          <a:lstStyle/>
          <a:p>
            <a:endParaRPr lang="ja-JP"/>
          </a:p>
        </p:txBody>
      </p:sp>
      <p:sp>
        <p:nvSpPr>
          <p:cNvPr id="6" name="Slide Number Placeholder 5"/>
          <p:cNvSpPr>
            <a:spLocks noGrp="1"/>
          </p:cNvSpPr>
          <p:nvPr>
            <p:ph type="sldNum" sz="quarter" idx="12"/>
          </p:nvPr>
        </p:nvSpPr>
        <p:spPr/>
        <p:txBody>
          <a:bodyPr/>
          <a:lstStyle/>
          <a:p>
            <a:fld id="{49AE70B2-8BF9-45C0-BB95-33D1B9D3A854}" type="slidenum">
              <a:rPr lang="en-US" altLang="ja-JP" smtClean="0"/>
            </a:fld>
            <a:endParaRPr lang="ja-JP"/>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endParaRPr kumimoji="1" lang="ja-JP" altLang="en-US" smtClean="0"/>
          </a:p>
          <a:p>
            <a:pPr lvl="1"/>
            <a:r>
              <a:rPr kumimoji="1" lang="ja-JP" altLang="en-US" smtClean="0"/>
              <a:t>第 </a:t>
            </a:r>
            <a:r>
              <a:rPr kumimoji="1" lang="en-US" altLang="ja-JP" smtClean="0"/>
              <a:t>2 </a:t>
            </a:r>
            <a:r>
              <a:rPr kumimoji="1" lang="ja-JP" altLang="en-US" smtClean="0"/>
              <a:t>レベル</a:t>
            </a:r>
            <a:endParaRPr kumimoji="1" lang="ja-JP" altLang="en-US" smtClean="0"/>
          </a:p>
          <a:p>
            <a:pPr lvl="2"/>
            <a:r>
              <a:rPr kumimoji="1" lang="ja-JP" altLang="en-US" smtClean="0"/>
              <a:t>第 </a:t>
            </a:r>
            <a:r>
              <a:rPr kumimoji="1" lang="en-US" altLang="ja-JP" smtClean="0"/>
              <a:t>3 </a:t>
            </a:r>
            <a:r>
              <a:rPr kumimoji="1" lang="ja-JP" altLang="en-US" smtClean="0"/>
              <a:t>レベル</a:t>
            </a:r>
            <a:endParaRPr kumimoji="1" lang="ja-JP" altLang="en-US" smtClean="0"/>
          </a:p>
          <a:p>
            <a:pPr lvl="3"/>
            <a:r>
              <a:rPr kumimoji="1" lang="ja-JP" altLang="en-US" smtClean="0"/>
              <a:t>第 </a:t>
            </a:r>
            <a:r>
              <a:rPr kumimoji="1" lang="en-US" altLang="ja-JP" smtClean="0"/>
              <a:t>4 </a:t>
            </a:r>
            <a:r>
              <a:rPr kumimoji="1" lang="ja-JP" altLang="en-US" smtClean="0"/>
              <a:t>レベル</a:t>
            </a:r>
            <a:endParaRPr kumimoji="1" lang="ja-JP" altLang="en-US" smtClean="0"/>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C5B98E-B881-44C6-965E-C4CBF4BD5DE0}" type="datetimeFigureOut">
              <a:rPr kumimoji="1" lang="ja-JP" altLang="en-US" smtClean="0"/>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1B85B-3F11-4807-BF0A-089ABAB91E6D}" type="slidenum">
              <a:rPr kumimoji="1" lang="ja-JP" altLang="en-US" smtClean="0"/>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8.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テキストボックス 4"/>
          <p:cNvSpPr txBox="1"/>
          <p:nvPr/>
        </p:nvSpPr>
        <p:spPr>
          <a:xfrm>
            <a:off x="3346450" y="5193665"/>
            <a:ext cx="5081905" cy="460375"/>
          </a:xfrm>
          <a:prstGeom prst="rect">
            <a:avLst/>
          </a:prstGeom>
          <a:noFill/>
        </p:spPr>
        <p:txBody>
          <a:bodyPr wrap="none" rtlCol="0">
            <a:spAutoFit/>
          </a:bodyPr>
          <a:p>
            <a:r>
              <a:rPr lang="ja-JP" altLang="en-US" sz="2400" b="1"/>
              <a:t>株式会社インフォメーションシステムズ</a:t>
            </a:r>
            <a:endParaRPr lang="ja-JP" altLang="en-US" sz="2400" b="1"/>
          </a:p>
        </p:txBody>
      </p:sp>
      <p:pic>
        <p:nvPicPr>
          <p:cNvPr id="2" name="図形 1" descr="地震解析ラボ"/>
          <p:cNvPicPr>
            <a:picLocks noChangeAspect="1"/>
          </p:cNvPicPr>
          <p:nvPr/>
        </p:nvPicPr>
        <p:blipFill>
          <a:blip r:embed="rId1"/>
          <a:stretch>
            <a:fillRect/>
          </a:stretch>
        </p:blipFill>
        <p:spPr>
          <a:xfrm>
            <a:off x="3894455" y="2043430"/>
            <a:ext cx="3985895" cy="2771775"/>
          </a:xfrm>
          <a:prstGeom prst="rect">
            <a:avLst/>
          </a:prstGeom>
        </p:spPr>
      </p:pic>
      <p:sp>
        <p:nvSpPr>
          <p:cNvPr id="4" name="テキストボックス 3"/>
          <p:cNvSpPr txBox="1"/>
          <p:nvPr/>
        </p:nvSpPr>
        <p:spPr>
          <a:xfrm>
            <a:off x="3769360" y="1217295"/>
            <a:ext cx="4653280" cy="768350"/>
          </a:xfrm>
          <a:prstGeom prst="rect">
            <a:avLst/>
          </a:prstGeom>
          <a:noFill/>
        </p:spPr>
        <p:txBody>
          <a:bodyPr wrap="none" rtlCol="0">
            <a:spAutoFit/>
          </a:bodyPr>
          <a:p>
            <a:r>
              <a:rPr lang="ja-JP" altLang="en-US" sz="4400" b="1">
                <a:solidFill>
                  <a:srgbClr val="FF0000"/>
                </a:solidFill>
                <a:latin typeface="UD デジタル 教科書体 NP-B" panose="02020700000000000000" charset="-128"/>
                <a:ea typeface="UD デジタル 教科書体 NP-B" panose="02020700000000000000" charset="-128"/>
              </a:rPr>
              <a:t>地震予測のしくみ</a:t>
            </a:r>
            <a:endParaRPr lang="ja-JP" altLang="en-US" sz="4400" b="1">
              <a:solidFill>
                <a:srgbClr val="FF0000"/>
              </a:solidFill>
              <a:latin typeface="UD デジタル 教科書体 NP-B" panose="02020700000000000000" charset="-128"/>
              <a:ea typeface="UD デジタル 教科書体 NP-B" panose="0202070000000000000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テキストボックス 11"/>
          <p:cNvSpPr txBox="1"/>
          <p:nvPr/>
        </p:nvSpPr>
        <p:spPr>
          <a:xfrm>
            <a:off x="1997393" y="1699260"/>
            <a:ext cx="8197215" cy="4523105"/>
          </a:xfrm>
          <a:prstGeom prst="rect">
            <a:avLst/>
          </a:prstGeom>
          <a:noFill/>
        </p:spPr>
        <p:txBody>
          <a:bodyPr wrap="square" rtlCol="0">
            <a:spAutoFit/>
          </a:bodyPr>
          <a:p>
            <a:pPr algn="ctr"/>
            <a:endParaRPr lang="ja-JP" altLang="en-US">
              <a:solidFill>
                <a:schemeClr val="tx1"/>
              </a:solidFill>
              <a:latin typeface="UD デジタル 教科書体 NP-B" panose="02020700000000000000" charset="-128"/>
              <a:ea typeface="UD デジタル 教科書体 NP-B" panose="02020700000000000000" charset="-128"/>
              <a:cs typeface="UD デジタル 教科書体 NP-B" panose="02020700000000000000" charset="-128"/>
            </a:endParaRPr>
          </a:p>
          <a:p>
            <a:pPr algn="ctr"/>
            <a:r>
              <a:rPr lang="ja-JP" altLang="en-US">
                <a:solidFill>
                  <a:schemeClr val="tx1"/>
                </a:solidFill>
                <a:latin typeface="UD デジタル 教科書体 NP-B" panose="02020700000000000000" charset="-128"/>
                <a:ea typeface="UD デジタル 教科書体 NP-B" panose="02020700000000000000" charset="-128"/>
                <a:cs typeface="UD デジタル 教科書体 NP-B" panose="02020700000000000000" charset="-128"/>
              </a:rPr>
              <a:t>電磁気観測網のデータ・地震計のデータに異常を観測した場合、</a:t>
            </a:r>
            <a:endParaRPr lang="ja-JP" altLang="en-US">
              <a:solidFill>
                <a:schemeClr val="tx1"/>
              </a:solidFill>
              <a:latin typeface="UD デジタル 教科書体 NP-B" panose="02020700000000000000" charset="-128"/>
              <a:ea typeface="UD デジタル 教科書体 NP-B" panose="02020700000000000000" charset="-128"/>
              <a:cs typeface="UD デジタル 教科書体 NP-B" panose="02020700000000000000" charset="-128"/>
            </a:endParaRPr>
          </a:p>
          <a:p>
            <a:pPr algn="ctr"/>
            <a:r>
              <a:rPr lang="ja-JP" altLang="en-US">
                <a:solidFill>
                  <a:schemeClr val="tx1"/>
                </a:solidFill>
                <a:latin typeface="UD デジタル 教科書体 NP-B" panose="02020700000000000000" charset="-128"/>
                <a:ea typeface="UD デジタル 教科書体 NP-B" panose="02020700000000000000" charset="-128"/>
                <a:cs typeface="UD デジタル 教科書体 NP-B" panose="02020700000000000000" charset="-128"/>
              </a:rPr>
              <a:t>地震解析ラボが有する過去</a:t>
            </a:r>
            <a:r>
              <a:rPr lang="en-US" altLang="ja-JP">
                <a:solidFill>
                  <a:schemeClr val="tx1"/>
                </a:solidFill>
                <a:latin typeface="UD デジタル 教科書体 NP-B" panose="02020700000000000000" charset="-128"/>
                <a:ea typeface="UD デジタル 教科書体 NP-B" panose="02020700000000000000" charset="-128"/>
                <a:cs typeface="UD デジタル 教科書体 NP-B" panose="02020700000000000000" charset="-128"/>
              </a:rPr>
              <a:t>20</a:t>
            </a:r>
            <a:r>
              <a:rPr lang="ja-JP" altLang="en-US">
                <a:solidFill>
                  <a:schemeClr val="tx1"/>
                </a:solidFill>
                <a:latin typeface="UD デジタル 教科書体 NP-B" panose="02020700000000000000" charset="-128"/>
                <a:ea typeface="UD デジタル 教科書体 NP-B" panose="02020700000000000000" charset="-128"/>
                <a:cs typeface="UD デジタル 教科書体 NP-B" panose="02020700000000000000" charset="-128"/>
              </a:rPr>
              <a:t>年の地震の前兆データと照らし合わせます。</a:t>
            </a:r>
            <a:endParaRPr lang="ja-JP" altLang="en-US">
              <a:solidFill>
                <a:schemeClr val="tx1"/>
              </a:solidFill>
              <a:latin typeface="UD デジタル 教科書体 NP-B" panose="02020700000000000000" charset="-128"/>
              <a:ea typeface="UD デジタル 教科書体 NP-B" panose="02020700000000000000" charset="-128"/>
              <a:cs typeface="UD デジタル 教科書体 NP-B" panose="02020700000000000000" charset="-128"/>
            </a:endParaRPr>
          </a:p>
          <a:p>
            <a:pPr algn="ctr"/>
            <a:endParaRPr lang="ja-JP" altLang="en-US">
              <a:solidFill>
                <a:schemeClr val="tx1"/>
              </a:solidFill>
              <a:latin typeface="UD デジタル 教科書体 NP-B" panose="02020700000000000000" charset="-128"/>
              <a:ea typeface="UD デジタル 教科書体 NP-B" panose="02020700000000000000" charset="-128"/>
              <a:cs typeface="UD デジタル 教科書体 NP-B" panose="02020700000000000000" charset="-128"/>
            </a:endParaRPr>
          </a:p>
          <a:p>
            <a:pPr algn="ctr"/>
            <a:r>
              <a:rPr lang="ja-JP" altLang="en-US">
                <a:solidFill>
                  <a:schemeClr val="tx1"/>
                </a:solidFill>
                <a:latin typeface="UD デジタル 教科書体 NP-B" panose="02020700000000000000" charset="-128"/>
                <a:ea typeface="UD デジタル 教科書体 NP-B" panose="02020700000000000000" charset="-128"/>
                <a:cs typeface="UD デジタル 教科書体 NP-B" panose="02020700000000000000" charset="-128"/>
              </a:rPr>
              <a:t>さらに、気象情報などとも照合し、データからノイズを除去します。</a:t>
            </a:r>
            <a:endParaRPr lang="ja-JP" altLang="en-US">
              <a:solidFill>
                <a:schemeClr val="tx1"/>
              </a:solidFill>
              <a:latin typeface="UD デジタル 教科書体 NP-B" panose="02020700000000000000" charset="-128"/>
              <a:ea typeface="UD デジタル 教科書体 NP-B" panose="02020700000000000000" charset="-128"/>
              <a:cs typeface="UD デジタル 教科書体 NP-B" panose="02020700000000000000" charset="-128"/>
            </a:endParaRPr>
          </a:p>
          <a:p>
            <a:pPr algn="ctr"/>
            <a:endParaRPr lang="ja-JP" altLang="en-US">
              <a:solidFill>
                <a:schemeClr val="tx1"/>
              </a:solidFill>
              <a:latin typeface="UD デジタル 教科書体 NP-B" panose="02020700000000000000" charset="-128"/>
              <a:ea typeface="UD デジタル 教科書体 NP-B" panose="02020700000000000000" charset="-128"/>
              <a:cs typeface="UD デジタル 教科書体 NP-B" panose="02020700000000000000" charset="-128"/>
            </a:endParaRPr>
          </a:p>
          <a:p>
            <a:pPr algn="ctr"/>
            <a:r>
              <a:rPr lang="ja-JP" altLang="en-US">
                <a:solidFill>
                  <a:schemeClr val="tx1"/>
                </a:solidFill>
                <a:latin typeface="UD デジタル 教科書体 NP-B" panose="02020700000000000000" charset="-128"/>
                <a:ea typeface="UD デジタル 教科書体 NP-B" panose="02020700000000000000" charset="-128"/>
                <a:cs typeface="UD デジタル 教科書体 NP-B" panose="02020700000000000000" charset="-128"/>
              </a:rPr>
              <a:t>これらは</a:t>
            </a:r>
            <a:r>
              <a:rPr lang="ja-JP" altLang="en-US">
                <a:solidFill>
                  <a:srgbClr val="FF0000"/>
                </a:solidFill>
                <a:latin typeface="UD デジタル 教科書体 NP-B" panose="02020700000000000000" charset="-128"/>
                <a:ea typeface="UD デジタル 教科書体 NP-B" panose="02020700000000000000" charset="-128"/>
                <a:cs typeface="UD デジタル 教科書体 NP-B" panose="02020700000000000000" charset="-128"/>
              </a:rPr>
              <a:t>地震解析ラボ独自のノウハウ</a:t>
            </a:r>
            <a:r>
              <a:rPr lang="ja-JP" altLang="en-US">
                <a:solidFill>
                  <a:schemeClr val="tx1"/>
                </a:solidFill>
                <a:latin typeface="UD デジタル 教科書体 NP-B" panose="02020700000000000000" charset="-128"/>
                <a:ea typeface="UD デジタル 教科書体 NP-B" panose="02020700000000000000" charset="-128"/>
                <a:cs typeface="UD デジタル 教科書体 NP-B" panose="02020700000000000000" charset="-128"/>
              </a:rPr>
              <a:t>です。</a:t>
            </a:r>
            <a:endParaRPr lang="ja-JP" altLang="en-US">
              <a:solidFill>
                <a:srgbClr val="FF0000"/>
              </a:solidFill>
              <a:latin typeface="UD デジタル 教科書体 NP-B" panose="02020700000000000000" charset="-128"/>
              <a:ea typeface="UD デジタル 教科書体 NP-B" panose="02020700000000000000" charset="-128"/>
              <a:cs typeface="UD デジタル 教科書体 NP-B" panose="02020700000000000000" charset="-128"/>
            </a:endParaRPr>
          </a:p>
          <a:p>
            <a:pPr algn="ctr"/>
            <a:endParaRPr lang="ja-JP" altLang="en-US">
              <a:solidFill>
                <a:srgbClr val="FF0000"/>
              </a:solidFill>
              <a:latin typeface="UD デジタル 教科書体 NP-B" panose="02020700000000000000" charset="-128"/>
              <a:ea typeface="UD デジタル 教科書体 NP-B" panose="02020700000000000000" charset="-128"/>
              <a:cs typeface="UD デジタル 教科書体 NP-B" panose="02020700000000000000" charset="-128"/>
            </a:endParaRPr>
          </a:p>
          <a:p>
            <a:pPr algn="ctr"/>
            <a:r>
              <a:rPr lang="ja-JP" altLang="en-US">
                <a:latin typeface="UD デジタル 教科書体 NP-B" panose="02020700000000000000" charset="-128"/>
                <a:ea typeface="UD デジタル 教科書体 NP-B" panose="02020700000000000000" charset="-128"/>
                <a:sym typeface="+mn-ea"/>
              </a:rPr>
              <a:t>弊社の地震予測情報は</a:t>
            </a:r>
            <a:endParaRPr lang="ja-JP" altLang="en-US">
              <a:solidFill>
                <a:schemeClr val="tx1"/>
              </a:solidFill>
              <a:latin typeface="UD デジタル 教科書体 NP-B" panose="02020700000000000000" charset="-128"/>
              <a:ea typeface="UD デジタル 教科書体 NP-B" panose="02020700000000000000" charset="-128"/>
            </a:endParaRPr>
          </a:p>
          <a:p>
            <a:pPr algn="ctr"/>
            <a:r>
              <a:rPr lang="ja-JP" altLang="en-US">
                <a:latin typeface="UD デジタル 教科書体 NP-B" panose="02020700000000000000" charset="-128"/>
                <a:ea typeface="UD デジタル 教科書体 NP-B" panose="02020700000000000000" charset="-128"/>
                <a:sym typeface="+mn-ea"/>
              </a:rPr>
              <a:t>「地震学」「電磁気学」「火山学」「気象学」</a:t>
            </a:r>
            <a:endParaRPr lang="ja-JP" altLang="en-US">
              <a:solidFill>
                <a:schemeClr val="tx1"/>
              </a:solidFill>
              <a:latin typeface="UD デジタル 教科書体 NP-B" panose="02020700000000000000" charset="-128"/>
              <a:ea typeface="UD デジタル 教科書体 NP-B" panose="02020700000000000000" charset="-128"/>
            </a:endParaRPr>
          </a:p>
          <a:p>
            <a:pPr algn="ctr"/>
            <a:r>
              <a:rPr lang="ja-JP" altLang="en-US">
                <a:latin typeface="UD デジタル 教科書体 NP-B" panose="02020700000000000000" charset="-128"/>
                <a:ea typeface="UD デジタル 教科書体 NP-B" panose="02020700000000000000" charset="-128"/>
                <a:sym typeface="+mn-ea"/>
              </a:rPr>
              <a:t>「数理統計学」「工学」「社会学」</a:t>
            </a:r>
            <a:endParaRPr lang="ja-JP" altLang="en-US">
              <a:solidFill>
                <a:schemeClr val="tx1"/>
              </a:solidFill>
              <a:latin typeface="UD デジタル 教科書体 NP-B" panose="02020700000000000000" charset="-128"/>
              <a:ea typeface="UD デジタル 教科書体 NP-B" panose="02020700000000000000" charset="-128"/>
            </a:endParaRPr>
          </a:p>
          <a:p>
            <a:pPr algn="ctr"/>
            <a:r>
              <a:rPr lang="ja-JP" altLang="en-US">
                <a:latin typeface="UD デジタル 教科書体 NP-B" panose="02020700000000000000" charset="-128"/>
                <a:ea typeface="UD デジタル 教科書体 NP-B" panose="02020700000000000000" charset="-128"/>
                <a:sym typeface="+mn-ea"/>
              </a:rPr>
              <a:t>その他、多くの学問を横断的に捉えて生成しています。</a:t>
            </a:r>
            <a:endParaRPr lang="ja-JP" altLang="en-US">
              <a:solidFill>
                <a:schemeClr val="tx1"/>
              </a:solidFill>
              <a:latin typeface="UD デジタル 教科書体 NP-B" panose="02020700000000000000" charset="-128"/>
              <a:ea typeface="UD デジタル 教科書体 NP-B" panose="02020700000000000000" charset="-128"/>
            </a:endParaRPr>
          </a:p>
          <a:p>
            <a:pPr algn="ctr"/>
            <a:endParaRPr lang="ja-JP" altLang="en-US">
              <a:solidFill>
                <a:schemeClr val="tx1"/>
              </a:solidFill>
              <a:latin typeface="UD デジタル 教科書体 NP-B" panose="02020700000000000000" charset="-128"/>
              <a:ea typeface="UD デジタル 教科書体 NP-B" panose="02020700000000000000" charset="-128"/>
            </a:endParaRPr>
          </a:p>
          <a:p>
            <a:pPr algn="ctr"/>
            <a:r>
              <a:rPr lang="ja-JP" altLang="en-US">
                <a:latin typeface="UD デジタル 教科書体 NP-B" panose="02020700000000000000" charset="-128"/>
                <a:ea typeface="UD デジタル 教科書体 NP-B" panose="02020700000000000000" charset="-128"/>
                <a:sym typeface="+mn-ea"/>
              </a:rPr>
              <a:t>地震予測を評価する国際プロジェクト</a:t>
            </a:r>
            <a:endParaRPr lang="ja-JP" altLang="en-US">
              <a:latin typeface="UD デジタル 教科書体 NP-B" panose="02020700000000000000" charset="-128"/>
              <a:ea typeface="UD デジタル 教科書体 NP-B" panose="02020700000000000000" charset="-128"/>
              <a:sym typeface="+mn-ea"/>
            </a:endParaRPr>
          </a:p>
          <a:p>
            <a:pPr algn="ctr"/>
            <a:r>
              <a:rPr lang="ja-JP" altLang="en-US">
                <a:solidFill>
                  <a:srgbClr val="FF0000"/>
                </a:solidFill>
                <a:latin typeface="UD デジタル 教科書体 NP-B" panose="02020700000000000000" charset="-128"/>
                <a:ea typeface="UD デジタル 教科書体 NP-B" panose="02020700000000000000" charset="-128"/>
                <a:sym typeface="+mn-ea"/>
              </a:rPr>
              <a:t>「</a:t>
            </a:r>
            <a:r>
              <a:rPr lang="en-US" altLang="ja-JP">
                <a:solidFill>
                  <a:srgbClr val="FF0000"/>
                </a:solidFill>
                <a:latin typeface="UD デジタル 教科書体 NP-B" panose="02020700000000000000" charset="-128"/>
                <a:ea typeface="UD デジタル 教科書体 NP-B" panose="02020700000000000000" charset="-128"/>
                <a:sym typeface="+mn-ea"/>
              </a:rPr>
              <a:t>CSEP</a:t>
            </a:r>
            <a:r>
              <a:rPr lang="ja-JP" altLang="en-US">
                <a:solidFill>
                  <a:srgbClr val="FF0000"/>
                </a:solidFill>
                <a:latin typeface="UD デジタル 教科書体 NP-B" panose="02020700000000000000" charset="-128"/>
                <a:ea typeface="UD デジタル 教科書体 NP-B" panose="02020700000000000000" charset="-128"/>
                <a:sym typeface="+mn-ea"/>
              </a:rPr>
              <a:t>」（シーセップ）</a:t>
            </a:r>
            <a:endParaRPr lang="ja-JP" altLang="en-US">
              <a:solidFill>
                <a:schemeClr val="tx1"/>
              </a:solidFill>
              <a:latin typeface="UD デジタル 教科書体 NP-B" panose="02020700000000000000" charset="-128"/>
              <a:ea typeface="UD デジタル 教科書体 NP-B" panose="02020700000000000000" charset="-128"/>
            </a:endParaRPr>
          </a:p>
          <a:p>
            <a:pPr algn="ctr"/>
            <a:r>
              <a:rPr lang="ja-JP" altLang="en-US">
                <a:latin typeface="UD デジタル 教科書体 NP-B" panose="02020700000000000000" charset="-128"/>
                <a:ea typeface="UD デジタル 教科書体 NP-B" panose="02020700000000000000" charset="-128"/>
                <a:sym typeface="+mn-ea"/>
              </a:rPr>
              <a:t>の評価法を使用しています。</a:t>
            </a:r>
            <a:endParaRPr lang="ja-JP" altLang="en-US">
              <a:latin typeface="UD デジタル 教科書体 NP-B" panose="02020700000000000000" charset="-128"/>
              <a:ea typeface="UD デジタル 教科書体 NP-B" panose="02020700000000000000" charset="-128"/>
              <a:sym typeface="+mn-ea"/>
            </a:endParaRPr>
          </a:p>
        </p:txBody>
      </p:sp>
      <p:sp>
        <p:nvSpPr>
          <p:cNvPr id="14" name="角丸四角形 13"/>
          <p:cNvSpPr/>
          <p:nvPr/>
        </p:nvSpPr>
        <p:spPr>
          <a:xfrm>
            <a:off x="4350385" y="1235710"/>
            <a:ext cx="3491230" cy="579120"/>
          </a:xfrm>
          <a:prstGeom prst="roundRect">
            <a:avLst/>
          </a:prstGeom>
          <a:solidFill>
            <a:srgbClr val="FF0000"/>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ja-JP" altLang="en-US" sz="2400">
                <a:latin typeface="UD デジタル 教科書体 NP-B" panose="02020700000000000000" charset="-128"/>
                <a:ea typeface="UD デジタル 教科書体 NP-B" panose="02020700000000000000" charset="-128"/>
              </a:rPr>
              <a:t>弊社独自のノウハウ</a:t>
            </a:r>
            <a:endParaRPr lang="ja-JP" altLang="en-US" sz="2400">
              <a:latin typeface="UD デジタル 教科書体 NP-B" panose="02020700000000000000" charset="-128"/>
              <a:ea typeface="UD デジタル 教科書体 NP-B" panose="02020700000000000000" charset="-128"/>
            </a:endParaRPr>
          </a:p>
        </p:txBody>
      </p:sp>
      <p:sp>
        <p:nvSpPr>
          <p:cNvPr id="2" name="テキストボックス 1"/>
          <p:cNvSpPr txBox="1"/>
          <p:nvPr/>
        </p:nvSpPr>
        <p:spPr>
          <a:xfrm>
            <a:off x="4186873" y="528320"/>
            <a:ext cx="3818255" cy="398780"/>
          </a:xfrm>
          <a:prstGeom prst="rect">
            <a:avLst/>
          </a:prstGeom>
          <a:noFill/>
        </p:spPr>
        <p:txBody>
          <a:bodyPr wrap="none" rtlCol="0">
            <a:spAutoFit/>
          </a:bodyPr>
          <a:p>
            <a:pPr algn="ctr"/>
            <a:r>
              <a:rPr lang="ja-JP" altLang="en-US" sz="2000">
                <a:solidFill>
                  <a:srgbClr val="00B050"/>
                </a:solidFill>
                <a:latin typeface="UD デジタル 教科書体 NP-B" panose="02020700000000000000" charset="-128"/>
                <a:ea typeface="UD デジタル 教科書体 NP-B" panose="02020700000000000000" charset="-128"/>
              </a:rPr>
              <a:t>地震解析ラボ 地震予測のしくみ</a:t>
            </a:r>
            <a:endParaRPr lang="ja-JP" altLang="en-US" sz="2000">
              <a:solidFill>
                <a:srgbClr val="00B050"/>
              </a:solidFill>
              <a:latin typeface="UD デジタル 教科書体 NP-B" panose="02020700000000000000" charset="-128"/>
              <a:ea typeface="UD デジタル 教科書体 NP-B" panose="02020700000000000000"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テキストボックス 4"/>
          <p:cNvSpPr txBox="1"/>
          <p:nvPr/>
        </p:nvSpPr>
        <p:spPr>
          <a:xfrm>
            <a:off x="3346450" y="5193665"/>
            <a:ext cx="5081905" cy="460375"/>
          </a:xfrm>
          <a:prstGeom prst="rect">
            <a:avLst/>
          </a:prstGeom>
          <a:noFill/>
        </p:spPr>
        <p:txBody>
          <a:bodyPr wrap="none" rtlCol="0">
            <a:spAutoFit/>
          </a:bodyPr>
          <a:p>
            <a:r>
              <a:rPr lang="ja-JP" altLang="en-US" sz="2400" b="1"/>
              <a:t>株式会社インフォメーションシステムズ</a:t>
            </a:r>
            <a:endParaRPr lang="ja-JP" altLang="en-US" sz="2400" b="1"/>
          </a:p>
        </p:txBody>
      </p:sp>
      <p:pic>
        <p:nvPicPr>
          <p:cNvPr id="2" name="図形 1" descr="地震解析ラボ"/>
          <p:cNvPicPr>
            <a:picLocks noChangeAspect="1"/>
          </p:cNvPicPr>
          <p:nvPr/>
        </p:nvPicPr>
        <p:blipFill>
          <a:blip r:embed="rId1"/>
          <a:stretch>
            <a:fillRect/>
          </a:stretch>
        </p:blipFill>
        <p:spPr>
          <a:xfrm>
            <a:off x="3161030" y="789305"/>
            <a:ext cx="5869940" cy="40817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テキストボックス 10"/>
          <p:cNvSpPr txBox="1"/>
          <p:nvPr/>
        </p:nvSpPr>
        <p:spPr>
          <a:xfrm>
            <a:off x="4186238" y="528320"/>
            <a:ext cx="3818255" cy="398780"/>
          </a:xfrm>
          <a:prstGeom prst="rect">
            <a:avLst/>
          </a:prstGeom>
          <a:noFill/>
        </p:spPr>
        <p:txBody>
          <a:bodyPr wrap="none" rtlCol="0">
            <a:spAutoFit/>
          </a:bodyPr>
          <a:p>
            <a:pPr algn="ctr"/>
            <a:r>
              <a:rPr lang="ja-JP" altLang="en-US" sz="2000">
                <a:solidFill>
                  <a:srgbClr val="00B050"/>
                </a:solidFill>
                <a:latin typeface="UD デジタル 教科書体 NP-B" panose="02020700000000000000" charset="-128"/>
                <a:ea typeface="UD デジタル 教科書体 NP-B" panose="02020700000000000000" charset="-128"/>
              </a:rPr>
              <a:t>地震解析ラボ 地震予測のしくみ</a:t>
            </a:r>
            <a:endParaRPr lang="ja-JP" altLang="en-US" sz="2000">
              <a:solidFill>
                <a:srgbClr val="00B050"/>
              </a:solidFill>
              <a:latin typeface="UD デジタル 教科書体 NP-B" panose="02020700000000000000" charset="-128"/>
              <a:ea typeface="UD デジタル 教科書体 NP-B" panose="02020700000000000000" charset="-128"/>
            </a:endParaRPr>
          </a:p>
        </p:txBody>
      </p:sp>
      <p:sp>
        <p:nvSpPr>
          <p:cNvPr id="6" name="テキストボックス 5"/>
          <p:cNvSpPr txBox="1"/>
          <p:nvPr/>
        </p:nvSpPr>
        <p:spPr>
          <a:xfrm>
            <a:off x="1933575" y="1564640"/>
            <a:ext cx="4246880" cy="583565"/>
          </a:xfrm>
          <a:prstGeom prst="rect">
            <a:avLst/>
          </a:prstGeom>
          <a:noFill/>
        </p:spPr>
        <p:txBody>
          <a:bodyPr wrap="none" rtlCol="0">
            <a:spAutoFit/>
          </a:bodyPr>
          <a:p>
            <a:r>
              <a:rPr lang="ja-JP" altLang="en-US" sz="3200">
                <a:solidFill>
                  <a:srgbClr val="002060"/>
                </a:solidFill>
                <a:latin typeface="UD デジタル 教科書体 NP-B" panose="02020700000000000000" charset="-128"/>
                <a:ea typeface="UD デジタル 教科書体 NP-B" panose="02020700000000000000" charset="-128"/>
                <a:cs typeface="UD デジタル 教科書体 NP-B" panose="02020700000000000000" charset="-128"/>
              </a:rPr>
              <a:t>電磁気観測網のデータ</a:t>
            </a:r>
            <a:endParaRPr lang="ja-JP" altLang="en-US" sz="2400">
              <a:latin typeface="UD デジタル 教科書体 NP-B" panose="02020700000000000000" charset="-128"/>
              <a:ea typeface="UD デジタル 教科書体 NP-B" panose="02020700000000000000" charset="-128"/>
              <a:cs typeface="UD デジタル 教科書体 NP-B" panose="02020700000000000000" charset="-128"/>
            </a:endParaRPr>
          </a:p>
        </p:txBody>
      </p:sp>
      <p:sp>
        <p:nvSpPr>
          <p:cNvPr id="7" name="テキストボックス 6"/>
          <p:cNvSpPr txBox="1"/>
          <p:nvPr/>
        </p:nvSpPr>
        <p:spPr>
          <a:xfrm>
            <a:off x="1933575" y="2287905"/>
            <a:ext cx="8742045" cy="1506855"/>
          </a:xfrm>
          <a:prstGeom prst="rect">
            <a:avLst/>
          </a:prstGeom>
          <a:noFill/>
        </p:spPr>
        <p:txBody>
          <a:bodyPr wrap="square" rtlCol="0">
            <a:spAutoFit/>
          </a:bodyPr>
          <a:p>
            <a:r>
              <a:rPr lang="ja-JP" altLang="en-US" sz="2000">
                <a:solidFill>
                  <a:srgbClr val="FF0000"/>
                </a:solidFill>
                <a:latin typeface="UD デジタル 教科書体 NP-B" panose="02020700000000000000" charset="-128"/>
                <a:ea typeface="UD デジタル 教科書体 NP-B" panose="02020700000000000000" charset="-128"/>
                <a:cs typeface="UD デジタル 教科書体 NP-B" panose="02020700000000000000" charset="-128"/>
                <a:sym typeface="+mn-ea"/>
              </a:rPr>
              <a:t>①</a:t>
            </a:r>
            <a:r>
              <a:rPr lang="en-US" altLang="ja-JP" sz="2000">
                <a:solidFill>
                  <a:srgbClr val="FF0000"/>
                </a:solidFill>
                <a:latin typeface="UD デジタル 教科書体 NP-B" panose="02020700000000000000" charset="-128"/>
                <a:ea typeface="UD デジタル 教科書体 NP-B" panose="02020700000000000000" charset="-128"/>
                <a:cs typeface="UD デジタル 教科書体 NP-B" panose="02020700000000000000" charset="-128"/>
                <a:sym typeface="+mn-ea"/>
              </a:rPr>
              <a:t>VLF</a:t>
            </a:r>
            <a:r>
              <a:rPr lang="ja-JP" altLang="en-US" sz="2000">
                <a:solidFill>
                  <a:srgbClr val="FF0000"/>
                </a:solidFill>
                <a:latin typeface="UD デジタル 教科書体 NP-B" panose="02020700000000000000" charset="-128"/>
                <a:ea typeface="UD デジタル 教科書体 NP-B" panose="02020700000000000000" charset="-128"/>
                <a:cs typeface="UD デジタル 教科書体 NP-B" panose="02020700000000000000" charset="-128"/>
                <a:sym typeface="+mn-ea"/>
              </a:rPr>
              <a:t>／</a:t>
            </a:r>
            <a:r>
              <a:rPr lang="en-US" altLang="ja-JP" sz="2000">
                <a:solidFill>
                  <a:srgbClr val="FF0000"/>
                </a:solidFill>
                <a:latin typeface="UD デジタル 教科書体 NP-B" panose="02020700000000000000" charset="-128"/>
                <a:ea typeface="UD デジタル 教科書体 NP-B" panose="02020700000000000000" charset="-128"/>
                <a:cs typeface="UD デジタル 教科書体 NP-B" panose="02020700000000000000" charset="-128"/>
                <a:sym typeface="+mn-ea"/>
              </a:rPr>
              <a:t>LF</a:t>
            </a:r>
            <a:r>
              <a:rPr lang="ja-JP" altLang="en-US" sz="2000">
                <a:solidFill>
                  <a:srgbClr val="FF0000"/>
                </a:solidFill>
                <a:latin typeface="UD デジタル 教科書体 NP-B" panose="02020700000000000000" charset="-128"/>
                <a:ea typeface="UD デジタル 教科書体 NP-B" panose="02020700000000000000" charset="-128"/>
                <a:cs typeface="UD デジタル 教科書体 NP-B" panose="02020700000000000000" charset="-128"/>
                <a:sym typeface="+mn-ea"/>
              </a:rPr>
              <a:t>送信局電波の利用</a:t>
            </a:r>
            <a:endParaRPr lang="ja-JP" altLang="en-US" sz="2000">
              <a:solidFill>
                <a:srgbClr val="FF0000"/>
              </a:solidFill>
              <a:latin typeface="UD デジタル 教科書体 NP-B" panose="02020700000000000000" charset="-128"/>
              <a:ea typeface="UD デジタル 教科書体 NP-B" panose="02020700000000000000" charset="-128"/>
              <a:cs typeface="UD デジタル 教科書体 NP-B" panose="02020700000000000000" charset="-128"/>
              <a:sym typeface="+mn-ea"/>
            </a:endParaRPr>
          </a:p>
          <a:p>
            <a:r>
              <a:rPr lang="ja-JP" altLang="en-US">
                <a:latin typeface="UD デジタル 教科書体 NP-B" panose="02020700000000000000" charset="-128"/>
                <a:ea typeface="UD デジタル 教科書体 NP-B" panose="02020700000000000000" charset="-128"/>
                <a:cs typeface="UD デジタル 教科書体 NP-B" panose="02020700000000000000" charset="-128"/>
                <a:sym typeface="+mn-ea"/>
              </a:rPr>
              <a:t>弊社が独自開発した観測器を全国９箇所に設置。</a:t>
            </a:r>
            <a:endParaRPr lang="ja-JP" altLang="en-US">
              <a:latin typeface="UD デジタル 教科書体 NP-B" panose="02020700000000000000" charset="-128"/>
              <a:ea typeface="UD デジタル 教科書体 NP-B" panose="02020700000000000000" charset="-128"/>
              <a:cs typeface="UD デジタル 教科書体 NP-B" panose="02020700000000000000" charset="-128"/>
              <a:sym typeface="+mn-ea"/>
            </a:endParaRPr>
          </a:p>
          <a:p>
            <a:r>
              <a:rPr lang="ja-JP" altLang="en-US">
                <a:latin typeface="UD デジタル 教科書体 NP-B" panose="02020700000000000000" charset="-128"/>
                <a:ea typeface="UD デジタル 教科書体 NP-B" panose="02020700000000000000" charset="-128"/>
                <a:cs typeface="UD デジタル 教科書体 NP-B" panose="02020700000000000000" charset="-128"/>
                <a:sym typeface="+mn-ea"/>
              </a:rPr>
              <a:t>日本全域の電離層を常時、観測しています。</a:t>
            </a:r>
            <a:endParaRPr lang="ja-JP" altLang="en-US">
              <a:latin typeface="UD デジタル 教科書体 NP-B" panose="02020700000000000000" charset="-128"/>
              <a:ea typeface="UD デジタル 教科書体 NP-B" panose="02020700000000000000" charset="-128"/>
              <a:cs typeface="UD デジタル 教科書体 NP-B" panose="02020700000000000000" charset="-128"/>
              <a:sym typeface="+mn-ea"/>
            </a:endParaRPr>
          </a:p>
          <a:p>
            <a:r>
              <a:rPr lang="ja-JP" altLang="en-US">
                <a:latin typeface="UD デジタル 教科書体 NP-B" panose="02020700000000000000" charset="-128"/>
                <a:ea typeface="UD デジタル 教科書体 NP-B" panose="02020700000000000000" charset="-128"/>
                <a:cs typeface="UD デジタル 教科書体 NP-B" panose="02020700000000000000" charset="-128"/>
              </a:rPr>
              <a:t>地震の発生前後には、電離層に異常（擾乱</a:t>
            </a:r>
            <a:r>
              <a:rPr lang="en-US" altLang="ja-JP">
                <a:latin typeface="UD デジタル 教科書体 NP-B" panose="02020700000000000000" charset="-128"/>
                <a:ea typeface="UD デジタル 教科書体 NP-B" panose="02020700000000000000" charset="-128"/>
                <a:cs typeface="UD デジタル 教科書体 NP-B" panose="02020700000000000000" charset="-128"/>
              </a:rPr>
              <a:t>/</a:t>
            </a:r>
            <a:r>
              <a:rPr lang="ja-JP" altLang="en-US">
                <a:latin typeface="UD デジタル 教科書体 NP-B" panose="02020700000000000000" charset="-128"/>
                <a:ea typeface="UD デジタル 教科書体 NP-B" panose="02020700000000000000" charset="-128"/>
                <a:cs typeface="UD デジタル 教科書体 NP-B" panose="02020700000000000000" charset="-128"/>
              </a:rPr>
              <a:t>じょうらん）が生じます。</a:t>
            </a:r>
            <a:endParaRPr lang="ja-JP" altLang="en-US">
              <a:latin typeface="UD デジタル 教科書体 NP-B" panose="02020700000000000000" charset="-128"/>
              <a:ea typeface="UD デジタル 教科書体 NP-B" panose="02020700000000000000" charset="-128"/>
              <a:cs typeface="UD デジタル 教科書体 NP-B" panose="02020700000000000000" charset="-128"/>
            </a:endParaRPr>
          </a:p>
          <a:p>
            <a:r>
              <a:rPr lang="ja-JP" altLang="en-US">
                <a:latin typeface="UD デジタル 教科書体 NP-B" panose="02020700000000000000" charset="-128"/>
                <a:ea typeface="UD デジタル 教科書体 NP-B" panose="02020700000000000000" charset="-128"/>
                <a:cs typeface="UD デジタル 教科書体 NP-B" panose="02020700000000000000" charset="-128"/>
              </a:rPr>
              <a:t>すると、</a:t>
            </a:r>
            <a:r>
              <a:rPr lang="en-US" altLang="ja-JP">
                <a:latin typeface="UD デジタル 教科書体 NP-B" panose="02020700000000000000" charset="-128"/>
                <a:ea typeface="UD デジタル 教科書体 NP-B" panose="02020700000000000000" charset="-128"/>
                <a:cs typeface="UD デジタル 教科書体 NP-B" panose="02020700000000000000" charset="-128"/>
              </a:rPr>
              <a:t>VLF</a:t>
            </a:r>
            <a:r>
              <a:rPr lang="ja-JP" altLang="en-US">
                <a:latin typeface="UD デジタル 教科書体 NP-B" panose="02020700000000000000" charset="-128"/>
                <a:ea typeface="UD デジタル 教科書体 NP-B" panose="02020700000000000000" charset="-128"/>
                <a:cs typeface="UD デジタル 教科書体 NP-B" panose="02020700000000000000" charset="-128"/>
              </a:rPr>
              <a:t>／</a:t>
            </a:r>
            <a:r>
              <a:rPr lang="en-US" altLang="ja-JP">
                <a:latin typeface="UD デジタル 教科書体 NP-B" panose="02020700000000000000" charset="-128"/>
                <a:ea typeface="UD デジタル 教科書体 NP-B" panose="02020700000000000000" charset="-128"/>
                <a:cs typeface="UD デジタル 教科書体 NP-B" panose="02020700000000000000" charset="-128"/>
              </a:rPr>
              <a:t>LF</a:t>
            </a:r>
            <a:r>
              <a:rPr lang="ja-JP" altLang="en-US">
                <a:latin typeface="UD デジタル 教科書体 NP-B" panose="02020700000000000000" charset="-128"/>
                <a:ea typeface="UD デジタル 教科書体 NP-B" panose="02020700000000000000" charset="-128"/>
                <a:cs typeface="UD デジタル 教科書体 NP-B" panose="02020700000000000000" charset="-128"/>
              </a:rPr>
              <a:t>電波に伝搬異常が生じるため、この異常を検知・解析しています。</a:t>
            </a:r>
            <a:endParaRPr lang="ja-JP" altLang="en-US">
              <a:latin typeface="UD デジタル 教科書体 NP-B" panose="02020700000000000000" charset="-128"/>
              <a:ea typeface="UD デジタル 教科書体 NP-B" panose="02020700000000000000" charset="-128"/>
              <a:cs typeface="UD デジタル 教科書体 NP-B" panose="02020700000000000000" charset="-128"/>
            </a:endParaRPr>
          </a:p>
        </p:txBody>
      </p:sp>
      <p:sp>
        <p:nvSpPr>
          <p:cNvPr id="8" name="テキストボックス 7"/>
          <p:cNvSpPr txBox="1"/>
          <p:nvPr/>
        </p:nvSpPr>
        <p:spPr>
          <a:xfrm>
            <a:off x="1933575" y="3794760"/>
            <a:ext cx="7512685" cy="953135"/>
          </a:xfrm>
          <a:prstGeom prst="rect">
            <a:avLst/>
          </a:prstGeom>
          <a:noFill/>
        </p:spPr>
        <p:txBody>
          <a:bodyPr wrap="square" rtlCol="0">
            <a:spAutoFit/>
          </a:bodyPr>
          <a:p>
            <a:r>
              <a:rPr lang="ja-JP" altLang="en-US" sz="2000">
                <a:solidFill>
                  <a:srgbClr val="FF0000"/>
                </a:solidFill>
                <a:latin typeface="UD デジタル 教科書体 NP-B" panose="02020700000000000000" charset="-128"/>
                <a:ea typeface="UD デジタル 教科書体 NP-B" panose="02020700000000000000" charset="-128"/>
                <a:cs typeface="UD デジタル 教科書体 NP-B" panose="02020700000000000000" charset="-128"/>
                <a:sym typeface="+mn-ea"/>
              </a:rPr>
              <a:t>②</a:t>
            </a:r>
            <a:r>
              <a:rPr lang="en-US" altLang="ja-JP" sz="2000">
                <a:solidFill>
                  <a:srgbClr val="FF0000"/>
                </a:solidFill>
                <a:latin typeface="UD デジタル 教科書体 NP-B" panose="02020700000000000000" charset="-128"/>
                <a:ea typeface="UD デジタル 教科書体 NP-B" panose="02020700000000000000" charset="-128"/>
                <a:cs typeface="UD デジタル 教科書体 NP-B" panose="02020700000000000000" charset="-128"/>
                <a:sym typeface="+mn-ea"/>
              </a:rPr>
              <a:t>ULF</a:t>
            </a:r>
            <a:r>
              <a:rPr lang="ja-JP" altLang="en-US" sz="2000">
                <a:solidFill>
                  <a:srgbClr val="FF0000"/>
                </a:solidFill>
                <a:latin typeface="UD デジタル 教科書体 NP-B" panose="02020700000000000000" charset="-128"/>
                <a:ea typeface="UD デジタル 教科書体 NP-B" panose="02020700000000000000" charset="-128"/>
                <a:cs typeface="UD デジタル 教科書体 NP-B" panose="02020700000000000000" charset="-128"/>
                <a:sym typeface="+mn-ea"/>
              </a:rPr>
              <a:t>電磁放射</a:t>
            </a:r>
            <a:endParaRPr lang="ja-JP" altLang="en-US">
              <a:latin typeface="UD デジタル 教科書体 NP-B" panose="02020700000000000000" charset="-128"/>
              <a:ea typeface="UD デジタル 教科書体 NP-B" panose="02020700000000000000" charset="-128"/>
              <a:cs typeface="UD デジタル 教科書体 NP-B" panose="02020700000000000000" charset="-128"/>
            </a:endParaRPr>
          </a:p>
          <a:p>
            <a:r>
              <a:rPr>
                <a:latin typeface="UD デジタル 教科書体 NP-B" panose="02020700000000000000" charset="-128"/>
                <a:ea typeface="UD デジタル 教科書体 NP-B" panose="02020700000000000000" charset="-128"/>
                <a:cs typeface="UD デジタル 教科書体 NP-B" panose="02020700000000000000" charset="-128"/>
              </a:rPr>
              <a:t>地震の</a:t>
            </a:r>
            <a:r>
              <a:rPr lang="ja-JP">
                <a:latin typeface="UD デジタル 教科書体 NP-B" panose="02020700000000000000" charset="-128"/>
                <a:ea typeface="UD デジタル 教科書体 NP-B" panose="02020700000000000000" charset="-128"/>
                <a:cs typeface="UD デジタル 教科書体 NP-B" panose="02020700000000000000" charset="-128"/>
              </a:rPr>
              <a:t>発生</a:t>
            </a:r>
            <a:r>
              <a:rPr>
                <a:latin typeface="UD デジタル 教科書体 NP-B" panose="02020700000000000000" charset="-128"/>
                <a:ea typeface="UD デジタル 教科書体 NP-B" panose="02020700000000000000" charset="-128"/>
                <a:cs typeface="UD デジタル 教科書体 NP-B" panose="02020700000000000000" charset="-128"/>
              </a:rPr>
              <a:t>前には、地下で微細破壊が起こり様々な電波が発生します。</a:t>
            </a:r>
            <a:endParaRPr>
              <a:latin typeface="UD デジタル 教科書体 NP-B" panose="02020700000000000000" charset="-128"/>
              <a:ea typeface="UD デジタル 教科書体 NP-B" panose="02020700000000000000" charset="-128"/>
              <a:cs typeface="UD デジタル 教科書体 NP-B" panose="02020700000000000000" charset="-128"/>
            </a:endParaRPr>
          </a:p>
          <a:p>
            <a:r>
              <a:rPr>
                <a:latin typeface="UD デジタル 教科書体 NP-B" panose="02020700000000000000" charset="-128"/>
                <a:ea typeface="UD デジタル 教科書体 NP-B" panose="02020700000000000000" charset="-128"/>
                <a:cs typeface="UD デジタル 教科書体 NP-B" panose="02020700000000000000" charset="-128"/>
              </a:rPr>
              <a:t>その中のULF電磁放射をモニタリングし、地震の前兆を検出します。</a:t>
            </a:r>
            <a:endParaRPr>
              <a:latin typeface="UD デジタル 教科書体 NP-B" panose="02020700000000000000" charset="-128"/>
              <a:ea typeface="UD デジタル 教科書体 NP-B" panose="02020700000000000000" charset="-128"/>
              <a:cs typeface="UD デジタル 教科書体 NP-B" panose="02020700000000000000" charset="-128"/>
            </a:endParaRPr>
          </a:p>
        </p:txBody>
      </p:sp>
      <p:sp>
        <p:nvSpPr>
          <p:cNvPr id="9" name="テキストボックス 8"/>
          <p:cNvSpPr txBox="1"/>
          <p:nvPr/>
        </p:nvSpPr>
        <p:spPr>
          <a:xfrm>
            <a:off x="1933575" y="4747895"/>
            <a:ext cx="9079865" cy="1383665"/>
          </a:xfrm>
          <a:prstGeom prst="rect">
            <a:avLst/>
          </a:prstGeom>
          <a:noFill/>
        </p:spPr>
        <p:txBody>
          <a:bodyPr wrap="square" rtlCol="0">
            <a:spAutoFit/>
          </a:bodyPr>
          <a:p>
            <a:r>
              <a:rPr lang="ja-JP" altLang="en-US" sz="2000">
                <a:solidFill>
                  <a:srgbClr val="FF0000"/>
                </a:solidFill>
                <a:latin typeface="UD デジタル 教科書体 NP-B" panose="02020700000000000000" charset="-128"/>
                <a:ea typeface="UD デジタル 教科書体 NP-B" panose="02020700000000000000" charset="-128"/>
                <a:cs typeface="UD デジタル 教科書体 NP-B" panose="02020700000000000000" charset="-128"/>
                <a:sym typeface="+mn-ea"/>
              </a:rPr>
              <a:t>③</a:t>
            </a:r>
            <a:r>
              <a:rPr lang="en-US" altLang="ja-JP" sz="2000">
                <a:solidFill>
                  <a:srgbClr val="FF0000"/>
                </a:solidFill>
                <a:latin typeface="UD デジタル 教科書体 NP-B" panose="02020700000000000000" charset="-128"/>
                <a:ea typeface="UD デジタル 教科書体 NP-B" panose="02020700000000000000" charset="-128"/>
                <a:cs typeface="UD デジタル 教科書体 NP-B" panose="02020700000000000000" charset="-128"/>
                <a:sym typeface="+mn-ea"/>
              </a:rPr>
              <a:t>GPS</a:t>
            </a:r>
            <a:endParaRPr lang="ja-JP" altLang="en-US">
              <a:latin typeface="UD デジタル 教科書体 NP-B" panose="02020700000000000000" charset="-128"/>
              <a:ea typeface="UD デジタル 教科書体 NP-B" panose="02020700000000000000" charset="-128"/>
              <a:cs typeface="UD デジタル 教科書体 NP-B" panose="02020700000000000000" charset="-128"/>
            </a:endParaRPr>
          </a:p>
          <a:p>
            <a:r>
              <a:rPr>
                <a:latin typeface="UD デジタル 教科書体 NP-B" panose="02020700000000000000" charset="-128"/>
                <a:ea typeface="UD デジタル 教科書体 NP-B" panose="02020700000000000000" charset="-128"/>
                <a:cs typeface="UD デジタル 教科書体 NP-B" panose="02020700000000000000" charset="-128"/>
              </a:rPr>
              <a:t>地震の</a:t>
            </a:r>
            <a:r>
              <a:rPr lang="ja-JP">
                <a:latin typeface="UD デジタル 教科書体 NP-B" panose="02020700000000000000" charset="-128"/>
                <a:ea typeface="UD デジタル 教科書体 NP-B" panose="02020700000000000000" charset="-128"/>
                <a:cs typeface="UD デジタル 教科書体 NP-B" panose="02020700000000000000" charset="-128"/>
              </a:rPr>
              <a:t>発生</a:t>
            </a:r>
            <a:r>
              <a:rPr>
                <a:latin typeface="UD デジタル 教科書体 NP-B" panose="02020700000000000000" charset="-128"/>
                <a:ea typeface="UD デジタル 教科書体 NP-B" panose="02020700000000000000" charset="-128"/>
                <a:cs typeface="UD デジタル 教科書体 NP-B" panose="02020700000000000000" charset="-128"/>
              </a:rPr>
              <a:t>前には電離圏の電子が異常変化します。</a:t>
            </a:r>
            <a:endParaRPr>
              <a:latin typeface="UD デジタル 教科書体 NP-B" panose="02020700000000000000" charset="-128"/>
              <a:ea typeface="UD デジタル 教科書体 NP-B" panose="02020700000000000000" charset="-128"/>
              <a:cs typeface="UD デジタル 教科書体 NP-B" panose="02020700000000000000" charset="-128"/>
            </a:endParaRPr>
          </a:p>
          <a:p>
            <a:r>
              <a:rPr>
                <a:latin typeface="UD デジタル 教科書体 NP-B" panose="02020700000000000000" charset="-128"/>
                <a:ea typeface="UD デジタル 教科書体 NP-B" panose="02020700000000000000" charset="-128"/>
                <a:cs typeface="UD デジタル 教科書体 NP-B" panose="02020700000000000000" charset="-128"/>
              </a:rPr>
              <a:t>この電離圏異常をGPS衛星電波を用いてモニタリングし、地震の前兆を検出します。</a:t>
            </a:r>
            <a:endParaRPr>
              <a:latin typeface="UD デジタル 教科書体 NP-B" panose="02020700000000000000" charset="-128"/>
              <a:ea typeface="UD デジタル 教科書体 NP-B" panose="02020700000000000000" charset="-128"/>
              <a:cs typeface="UD デジタル 教科書体 NP-B" panose="02020700000000000000" charset="-128"/>
            </a:endParaRPr>
          </a:p>
          <a:p>
            <a:endParaRPr sz="1000">
              <a:latin typeface="UD デジタル 教科書体 NP-B" panose="02020700000000000000" charset="-128"/>
              <a:ea typeface="UD デジタル 教科書体 NP-B" panose="02020700000000000000" charset="-128"/>
              <a:cs typeface="UD デジタル 教科書体 NP-B" panose="02020700000000000000" charset="-128"/>
            </a:endParaRPr>
          </a:p>
          <a:p>
            <a:r>
              <a:rPr lang="ja-JP">
                <a:solidFill>
                  <a:srgbClr val="0070C0"/>
                </a:solidFill>
                <a:latin typeface="UD デジタル 教科書体 NP-B" panose="02020700000000000000" charset="-128"/>
                <a:ea typeface="UD デジタル 教科書体 NP-B" panose="02020700000000000000" charset="-128"/>
                <a:cs typeface="UD デジタル 教科書体 NP-B" panose="02020700000000000000" charset="-128"/>
              </a:rPr>
              <a:t>＊</a:t>
            </a:r>
            <a:r>
              <a:rPr lang="en-US" altLang="ja-JP">
                <a:solidFill>
                  <a:srgbClr val="0070C0"/>
                </a:solidFill>
                <a:latin typeface="UD デジタル 教科書体 NP-B" panose="02020700000000000000" charset="-128"/>
                <a:ea typeface="UD デジタル 教科書体 NP-B" panose="02020700000000000000" charset="-128"/>
                <a:cs typeface="UD デジタル 教科書体 NP-B" panose="02020700000000000000" charset="-128"/>
              </a:rPr>
              <a:t>ULF</a:t>
            </a:r>
            <a:r>
              <a:rPr lang="ja-JP" altLang="en-US">
                <a:solidFill>
                  <a:srgbClr val="0070C0"/>
                </a:solidFill>
                <a:latin typeface="UD デジタル 教科書体 NP-B" panose="02020700000000000000" charset="-128"/>
                <a:ea typeface="UD デジタル 教科書体 NP-B" panose="02020700000000000000" charset="-128"/>
                <a:cs typeface="UD デジタル 教科書体 NP-B" panose="02020700000000000000" charset="-128"/>
              </a:rPr>
              <a:t>電磁放射と</a:t>
            </a:r>
            <a:r>
              <a:rPr lang="en-US" altLang="ja-JP">
                <a:solidFill>
                  <a:srgbClr val="0070C0"/>
                </a:solidFill>
                <a:latin typeface="UD デジタル 教科書体 NP-B" panose="02020700000000000000" charset="-128"/>
                <a:ea typeface="UD デジタル 教科書体 NP-B" panose="02020700000000000000" charset="-128"/>
                <a:cs typeface="UD デジタル 教科書体 NP-B" panose="02020700000000000000" charset="-128"/>
              </a:rPr>
              <a:t>GPS</a:t>
            </a:r>
            <a:r>
              <a:rPr lang="ja-JP" altLang="en-US">
                <a:solidFill>
                  <a:srgbClr val="0070C0"/>
                </a:solidFill>
                <a:latin typeface="UD デジタル 教科書体 NP-B" panose="02020700000000000000" charset="-128"/>
                <a:ea typeface="UD デジタル 教科書体 NP-B" panose="02020700000000000000" charset="-128"/>
                <a:cs typeface="UD デジタル 教科書体 NP-B" panose="02020700000000000000" charset="-128"/>
              </a:rPr>
              <a:t>は千葉大学との産学連携で解析しています。</a:t>
            </a:r>
            <a:endParaRPr lang="ja-JP" altLang="en-US">
              <a:solidFill>
                <a:srgbClr val="0070C0"/>
              </a:solidFill>
              <a:latin typeface="UD デジタル 教科書体 NP-B" panose="02020700000000000000" charset="-128"/>
              <a:ea typeface="UD デジタル 教科書体 NP-B" panose="02020700000000000000" charset="-128"/>
              <a:cs typeface="UD デジタル 教科書体 NP-B" panose="0202070000000000000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テキストボックス 10"/>
          <p:cNvSpPr txBox="1"/>
          <p:nvPr/>
        </p:nvSpPr>
        <p:spPr>
          <a:xfrm>
            <a:off x="4186238" y="528320"/>
            <a:ext cx="3818255" cy="398780"/>
          </a:xfrm>
          <a:prstGeom prst="rect">
            <a:avLst/>
          </a:prstGeom>
          <a:noFill/>
        </p:spPr>
        <p:txBody>
          <a:bodyPr wrap="none" rtlCol="0">
            <a:spAutoFit/>
          </a:bodyPr>
          <a:p>
            <a:pPr algn="ctr"/>
            <a:r>
              <a:rPr lang="ja-JP" altLang="en-US" sz="2000">
                <a:solidFill>
                  <a:srgbClr val="00B050"/>
                </a:solidFill>
                <a:latin typeface="UD デジタル 教科書体 NP-B" panose="02020700000000000000" charset="-128"/>
                <a:ea typeface="UD デジタル 教科書体 NP-B" panose="02020700000000000000" charset="-128"/>
              </a:rPr>
              <a:t>地震解析ラボ 地震予測のしくみ</a:t>
            </a:r>
            <a:endParaRPr lang="ja-JP" altLang="en-US" sz="2000">
              <a:solidFill>
                <a:srgbClr val="00B050"/>
              </a:solidFill>
              <a:latin typeface="UD デジタル 教科書体 NP-B" panose="02020700000000000000" charset="-128"/>
              <a:ea typeface="UD デジタル 教科書体 NP-B" panose="02020700000000000000" charset="-128"/>
            </a:endParaRPr>
          </a:p>
        </p:txBody>
      </p:sp>
      <p:sp>
        <p:nvSpPr>
          <p:cNvPr id="6" name="テキストボックス 5"/>
          <p:cNvSpPr txBox="1"/>
          <p:nvPr/>
        </p:nvSpPr>
        <p:spPr>
          <a:xfrm>
            <a:off x="3982085" y="927100"/>
            <a:ext cx="4226560" cy="460375"/>
          </a:xfrm>
          <a:prstGeom prst="rect">
            <a:avLst/>
          </a:prstGeom>
          <a:noFill/>
        </p:spPr>
        <p:txBody>
          <a:bodyPr wrap="none" rtlCol="0">
            <a:spAutoFit/>
          </a:bodyPr>
          <a:p>
            <a:pPr algn="l"/>
            <a:r>
              <a:rPr lang="ja-JP" altLang="en-US" sz="2400">
                <a:solidFill>
                  <a:srgbClr val="FF0000"/>
                </a:solidFill>
                <a:latin typeface="UD デジタル 教科書体 NP-B" panose="02020700000000000000" charset="-128"/>
                <a:ea typeface="UD デジタル 教科書体 NP-B" panose="02020700000000000000" charset="-128"/>
                <a:cs typeface="UD デジタル 教科書体 NP-B" panose="02020700000000000000" charset="-128"/>
                <a:sym typeface="+mn-ea"/>
              </a:rPr>
              <a:t>①</a:t>
            </a:r>
            <a:r>
              <a:rPr lang="en-US" altLang="ja-JP" sz="2400">
                <a:solidFill>
                  <a:srgbClr val="FF0000"/>
                </a:solidFill>
                <a:latin typeface="UD デジタル 教科書体 NP-B" panose="02020700000000000000" charset="-128"/>
                <a:ea typeface="UD デジタル 教科書体 NP-B" panose="02020700000000000000" charset="-128"/>
                <a:cs typeface="UD デジタル 教科書体 NP-B" panose="02020700000000000000" charset="-128"/>
                <a:sym typeface="+mn-ea"/>
              </a:rPr>
              <a:t>VLF</a:t>
            </a:r>
            <a:r>
              <a:rPr lang="ja-JP" altLang="en-US" sz="2400">
                <a:solidFill>
                  <a:srgbClr val="FF0000"/>
                </a:solidFill>
                <a:latin typeface="UD デジタル 教科書体 NP-B" panose="02020700000000000000" charset="-128"/>
                <a:ea typeface="UD デジタル 教科書体 NP-B" panose="02020700000000000000" charset="-128"/>
                <a:cs typeface="UD デジタル 教科書体 NP-B" panose="02020700000000000000" charset="-128"/>
                <a:sym typeface="+mn-ea"/>
              </a:rPr>
              <a:t>／</a:t>
            </a:r>
            <a:r>
              <a:rPr lang="en-US" altLang="ja-JP" sz="2400">
                <a:solidFill>
                  <a:srgbClr val="FF0000"/>
                </a:solidFill>
                <a:latin typeface="UD デジタル 教科書体 NP-B" panose="02020700000000000000" charset="-128"/>
                <a:ea typeface="UD デジタル 教科書体 NP-B" panose="02020700000000000000" charset="-128"/>
                <a:cs typeface="UD デジタル 教科書体 NP-B" panose="02020700000000000000" charset="-128"/>
                <a:sym typeface="+mn-ea"/>
              </a:rPr>
              <a:t>LF</a:t>
            </a:r>
            <a:r>
              <a:rPr lang="ja-JP" altLang="en-US" sz="2400">
                <a:solidFill>
                  <a:srgbClr val="FF0000"/>
                </a:solidFill>
                <a:latin typeface="UD デジタル 教科書体 NP-B" panose="02020700000000000000" charset="-128"/>
                <a:ea typeface="UD デジタル 教科書体 NP-B" panose="02020700000000000000" charset="-128"/>
                <a:cs typeface="UD デジタル 教科書体 NP-B" panose="02020700000000000000" charset="-128"/>
                <a:sym typeface="+mn-ea"/>
              </a:rPr>
              <a:t>送信局電波の利用</a:t>
            </a:r>
            <a:endParaRPr lang="ja-JP" altLang="en-US" sz="2400">
              <a:latin typeface="UD デジタル 教科書体 NP-B" panose="02020700000000000000" charset="-128"/>
              <a:ea typeface="UD デジタル 教科書体 NP-B" panose="02020700000000000000" charset="-128"/>
              <a:cs typeface="UD デジタル 教科書体 NP-B" panose="02020700000000000000" charset="-128"/>
            </a:endParaRPr>
          </a:p>
        </p:txBody>
      </p:sp>
      <p:pic>
        <p:nvPicPr>
          <p:cNvPr id="4" name="コンテンツプレースホルダ 3" descr="tech-overview-1030x524"/>
          <p:cNvPicPr>
            <a:picLocks noChangeAspect="1"/>
          </p:cNvPicPr>
          <p:nvPr>
            <p:ph sz="quarter" idx="13"/>
          </p:nvPr>
        </p:nvPicPr>
        <p:blipFill>
          <a:blip r:embed="rId1"/>
          <a:stretch>
            <a:fillRect/>
          </a:stretch>
        </p:blipFill>
        <p:spPr>
          <a:xfrm>
            <a:off x="1330960" y="1387475"/>
            <a:ext cx="10021570" cy="50990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テキストボックス 10"/>
          <p:cNvSpPr txBox="1"/>
          <p:nvPr/>
        </p:nvSpPr>
        <p:spPr>
          <a:xfrm>
            <a:off x="4186238" y="528320"/>
            <a:ext cx="3818255" cy="398780"/>
          </a:xfrm>
          <a:prstGeom prst="rect">
            <a:avLst/>
          </a:prstGeom>
          <a:noFill/>
        </p:spPr>
        <p:txBody>
          <a:bodyPr wrap="none" rtlCol="0">
            <a:spAutoFit/>
          </a:bodyPr>
          <a:p>
            <a:pPr algn="ctr"/>
            <a:r>
              <a:rPr lang="ja-JP" altLang="en-US" sz="2000">
                <a:solidFill>
                  <a:srgbClr val="00B050"/>
                </a:solidFill>
                <a:latin typeface="UD デジタル 教科書体 NP-B" panose="02020700000000000000" charset="-128"/>
                <a:ea typeface="UD デジタル 教科書体 NP-B" panose="02020700000000000000" charset="-128"/>
              </a:rPr>
              <a:t>地震解析ラボ 地震予測のしくみ</a:t>
            </a:r>
            <a:endParaRPr lang="ja-JP" altLang="en-US" sz="2000">
              <a:solidFill>
                <a:srgbClr val="00B050"/>
              </a:solidFill>
              <a:latin typeface="UD デジタル 教科書体 NP-B" panose="02020700000000000000" charset="-128"/>
              <a:ea typeface="UD デジタル 教科書体 NP-B" panose="02020700000000000000" charset="-128"/>
            </a:endParaRPr>
          </a:p>
        </p:txBody>
      </p:sp>
      <p:sp>
        <p:nvSpPr>
          <p:cNvPr id="6" name="テキストボックス 5"/>
          <p:cNvSpPr txBox="1"/>
          <p:nvPr/>
        </p:nvSpPr>
        <p:spPr>
          <a:xfrm>
            <a:off x="3982085" y="927100"/>
            <a:ext cx="4226560" cy="460375"/>
          </a:xfrm>
          <a:prstGeom prst="rect">
            <a:avLst/>
          </a:prstGeom>
          <a:noFill/>
        </p:spPr>
        <p:txBody>
          <a:bodyPr wrap="none" rtlCol="0">
            <a:spAutoFit/>
          </a:bodyPr>
          <a:p>
            <a:pPr algn="l"/>
            <a:r>
              <a:rPr lang="ja-JP" altLang="en-US" sz="2400">
                <a:solidFill>
                  <a:srgbClr val="FF0000"/>
                </a:solidFill>
                <a:latin typeface="UD デジタル 教科書体 NP-B" panose="02020700000000000000" charset="-128"/>
                <a:ea typeface="UD デジタル 教科書体 NP-B" panose="02020700000000000000" charset="-128"/>
                <a:cs typeface="UD デジタル 教科書体 NP-B" panose="02020700000000000000" charset="-128"/>
                <a:sym typeface="+mn-ea"/>
              </a:rPr>
              <a:t>①</a:t>
            </a:r>
            <a:r>
              <a:rPr lang="en-US" altLang="ja-JP" sz="2400">
                <a:solidFill>
                  <a:srgbClr val="FF0000"/>
                </a:solidFill>
                <a:latin typeface="UD デジタル 教科書体 NP-B" panose="02020700000000000000" charset="-128"/>
                <a:ea typeface="UD デジタル 教科書体 NP-B" panose="02020700000000000000" charset="-128"/>
                <a:cs typeface="UD デジタル 教科書体 NP-B" panose="02020700000000000000" charset="-128"/>
                <a:sym typeface="+mn-ea"/>
              </a:rPr>
              <a:t>VLF</a:t>
            </a:r>
            <a:r>
              <a:rPr lang="ja-JP" altLang="en-US" sz="2400">
                <a:solidFill>
                  <a:srgbClr val="FF0000"/>
                </a:solidFill>
                <a:latin typeface="UD デジタル 教科書体 NP-B" panose="02020700000000000000" charset="-128"/>
                <a:ea typeface="UD デジタル 教科書体 NP-B" panose="02020700000000000000" charset="-128"/>
                <a:cs typeface="UD デジタル 教科書体 NP-B" panose="02020700000000000000" charset="-128"/>
                <a:sym typeface="+mn-ea"/>
              </a:rPr>
              <a:t>／</a:t>
            </a:r>
            <a:r>
              <a:rPr lang="en-US" altLang="ja-JP" sz="2400">
                <a:solidFill>
                  <a:srgbClr val="FF0000"/>
                </a:solidFill>
                <a:latin typeface="UD デジタル 教科書体 NP-B" panose="02020700000000000000" charset="-128"/>
                <a:ea typeface="UD デジタル 教科書体 NP-B" panose="02020700000000000000" charset="-128"/>
                <a:cs typeface="UD デジタル 教科書体 NP-B" panose="02020700000000000000" charset="-128"/>
                <a:sym typeface="+mn-ea"/>
              </a:rPr>
              <a:t>LF</a:t>
            </a:r>
            <a:r>
              <a:rPr lang="ja-JP" altLang="en-US" sz="2400">
                <a:solidFill>
                  <a:srgbClr val="FF0000"/>
                </a:solidFill>
                <a:latin typeface="UD デジタル 教科書体 NP-B" panose="02020700000000000000" charset="-128"/>
                <a:ea typeface="UD デジタル 教科書体 NP-B" panose="02020700000000000000" charset="-128"/>
                <a:cs typeface="UD デジタル 教科書体 NP-B" panose="02020700000000000000" charset="-128"/>
                <a:sym typeface="+mn-ea"/>
              </a:rPr>
              <a:t>送信局電波の利用</a:t>
            </a:r>
            <a:endParaRPr lang="ja-JP" altLang="en-US" sz="2400">
              <a:latin typeface="UD デジタル 教科書体 NP-B" panose="02020700000000000000" charset="-128"/>
              <a:ea typeface="UD デジタル 教科書体 NP-B" panose="02020700000000000000" charset="-128"/>
              <a:cs typeface="UD デジタル 教科書体 NP-B" panose="02020700000000000000" charset="-128"/>
            </a:endParaRPr>
          </a:p>
        </p:txBody>
      </p:sp>
      <p:pic>
        <p:nvPicPr>
          <p:cNvPr id="3" name="図形 2" descr="VLF観測システム_small3"/>
          <p:cNvPicPr>
            <a:picLocks noChangeAspect="1"/>
          </p:cNvPicPr>
          <p:nvPr/>
        </p:nvPicPr>
        <p:blipFill>
          <a:blip r:embed="rId1"/>
          <a:stretch>
            <a:fillRect/>
          </a:stretch>
        </p:blipFill>
        <p:spPr>
          <a:xfrm>
            <a:off x="956945" y="1387475"/>
            <a:ext cx="4597400" cy="4762500"/>
          </a:xfrm>
          <a:prstGeom prst="rect">
            <a:avLst/>
          </a:prstGeom>
        </p:spPr>
      </p:pic>
      <p:pic>
        <p:nvPicPr>
          <p:cNvPr id="5" name="図形 4" descr="観測点_small2"/>
          <p:cNvPicPr>
            <a:picLocks noChangeAspect="1"/>
          </p:cNvPicPr>
          <p:nvPr/>
        </p:nvPicPr>
        <p:blipFill>
          <a:blip r:embed="rId2"/>
          <a:stretch>
            <a:fillRect/>
          </a:stretch>
        </p:blipFill>
        <p:spPr>
          <a:xfrm>
            <a:off x="6189345" y="1598930"/>
            <a:ext cx="4636135" cy="480250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テキストボックス 10"/>
          <p:cNvSpPr txBox="1"/>
          <p:nvPr/>
        </p:nvSpPr>
        <p:spPr>
          <a:xfrm>
            <a:off x="4186238" y="528320"/>
            <a:ext cx="3818255" cy="398780"/>
          </a:xfrm>
          <a:prstGeom prst="rect">
            <a:avLst/>
          </a:prstGeom>
          <a:noFill/>
        </p:spPr>
        <p:txBody>
          <a:bodyPr wrap="none" rtlCol="0">
            <a:spAutoFit/>
          </a:bodyPr>
          <a:p>
            <a:pPr algn="ctr"/>
            <a:r>
              <a:rPr lang="ja-JP" altLang="en-US" sz="2000">
                <a:solidFill>
                  <a:srgbClr val="00B050"/>
                </a:solidFill>
                <a:latin typeface="UD デジタル 教科書体 NP-B" panose="02020700000000000000" charset="-128"/>
                <a:ea typeface="UD デジタル 教科書体 NP-B" panose="02020700000000000000" charset="-128"/>
              </a:rPr>
              <a:t>地震解析ラボ 地震予測のしくみ</a:t>
            </a:r>
            <a:endParaRPr lang="ja-JP" altLang="en-US" sz="2000">
              <a:solidFill>
                <a:srgbClr val="00B050"/>
              </a:solidFill>
              <a:latin typeface="UD デジタル 教科書体 NP-B" panose="02020700000000000000" charset="-128"/>
              <a:ea typeface="UD デジタル 教科書体 NP-B" panose="02020700000000000000" charset="-128"/>
            </a:endParaRPr>
          </a:p>
        </p:txBody>
      </p:sp>
      <p:sp>
        <p:nvSpPr>
          <p:cNvPr id="6" name="テキストボックス 5"/>
          <p:cNvSpPr txBox="1"/>
          <p:nvPr/>
        </p:nvSpPr>
        <p:spPr>
          <a:xfrm>
            <a:off x="4926330" y="927100"/>
            <a:ext cx="2341245" cy="460375"/>
          </a:xfrm>
          <a:prstGeom prst="rect">
            <a:avLst/>
          </a:prstGeom>
          <a:noFill/>
        </p:spPr>
        <p:txBody>
          <a:bodyPr wrap="none" rtlCol="0">
            <a:spAutoFit/>
          </a:bodyPr>
          <a:p>
            <a:pPr algn="l"/>
            <a:r>
              <a:rPr lang="ja-JP" altLang="en-US" sz="2400">
                <a:solidFill>
                  <a:srgbClr val="FF0000"/>
                </a:solidFill>
                <a:latin typeface="UD デジタル 教科書体 NP-B" panose="02020700000000000000" charset="-128"/>
                <a:ea typeface="UD デジタル 教科書体 NP-B" panose="02020700000000000000" charset="-128"/>
                <a:cs typeface="UD デジタル 教科書体 NP-B" panose="02020700000000000000" charset="-128"/>
                <a:sym typeface="+mn-ea"/>
              </a:rPr>
              <a:t>②</a:t>
            </a:r>
            <a:r>
              <a:rPr lang="en-US" altLang="ja-JP" sz="2400">
                <a:solidFill>
                  <a:srgbClr val="FF0000"/>
                </a:solidFill>
                <a:latin typeface="UD デジタル 教科書体 NP-B" panose="02020700000000000000" charset="-128"/>
                <a:ea typeface="UD デジタル 教科書体 NP-B" panose="02020700000000000000" charset="-128"/>
                <a:cs typeface="UD デジタル 教科書体 NP-B" panose="02020700000000000000" charset="-128"/>
                <a:sym typeface="+mn-ea"/>
              </a:rPr>
              <a:t>ULF</a:t>
            </a:r>
            <a:r>
              <a:rPr lang="ja-JP" altLang="en-US" sz="2400">
                <a:solidFill>
                  <a:srgbClr val="FF0000"/>
                </a:solidFill>
                <a:latin typeface="UD デジタル 教科書体 NP-B" panose="02020700000000000000" charset="-128"/>
                <a:ea typeface="UD デジタル 教科書体 NP-B" panose="02020700000000000000" charset="-128"/>
                <a:cs typeface="UD デジタル 教科書体 NP-B" panose="02020700000000000000" charset="-128"/>
                <a:sym typeface="+mn-ea"/>
              </a:rPr>
              <a:t>電磁放射</a:t>
            </a:r>
            <a:endParaRPr lang="ja-JP" altLang="en-US" sz="2400">
              <a:latin typeface="UD デジタル 教科書体 NP-B" panose="02020700000000000000" charset="-128"/>
              <a:ea typeface="UD デジタル 教科書体 NP-B" panose="02020700000000000000" charset="-128"/>
              <a:cs typeface="UD デジタル 教科書体 NP-B" panose="02020700000000000000" charset="-128"/>
            </a:endParaRPr>
          </a:p>
        </p:txBody>
      </p:sp>
      <p:pic>
        <p:nvPicPr>
          <p:cNvPr id="4" name="コンテンツプレースホルダ 3" descr="ulf"/>
          <p:cNvPicPr>
            <a:picLocks noChangeAspect="1"/>
          </p:cNvPicPr>
          <p:nvPr>
            <p:ph sz="quarter" idx="13"/>
          </p:nvPr>
        </p:nvPicPr>
        <p:blipFill>
          <a:blip r:embed="rId1"/>
          <a:stretch>
            <a:fillRect/>
          </a:stretch>
        </p:blipFill>
        <p:spPr>
          <a:xfrm>
            <a:off x="619125" y="1387475"/>
            <a:ext cx="6874510" cy="5159375"/>
          </a:xfrm>
          <a:prstGeom prst="rect">
            <a:avLst/>
          </a:prstGeom>
        </p:spPr>
      </p:pic>
      <p:sp>
        <p:nvSpPr>
          <p:cNvPr id="8" name="テキストボックス 7"/>
          <p:cNvSpPr txBox="1"/>
          <p:nvPr/>
        </p:nvSpPr>
        <p:spPr>
          <a:xfrm>
            <a:off x="7892415" y="2189480"/>
            <a:ext cx="3792220" cy="3415030"/>
          </a:xfrm>
          <a:prstGeom prst="rect">
            <a:avLst/>
          </a:prstGeom>
          <a:noFill/>
        </p:spPr>
        <p:txBody>
          <a:bodyPr wrap="square" rtlCol="0">
            <a:spAutoFit/>
          </a:bodyPr>
          <a:p>
            <a:pPr algn="l"/>
            <a:r>
              <a:rPr lang="ja-JP" altLang="en-US">
                <a:latin typeface="メイリオ" panose="020B0604030504040204" charset="-128"/>
                <a:ea typeface="メイリオ" panose="020B0604030504040204" charset="-128"/>
                <a:cs typeface="メイリオ" panose="020B0604030504040204" charset="-128"/>
              </a:rPr>
              <a:t>ULF(周波数3kHz以下)電磁放射を用いた地震予測の原理</a:t>
            </a:r>
            <a:endParaRPr lang="ja-JP" altLang="en-US">
              <a:latin typeface="メイリオ" panose="020B0604030504040204" charset="-128"/>
              <a:ea typeface="メイリオ" panose="020B0604030504040204" charset="-128"/>
              <a:cs typeface="メイリオ" panose="020B0604030504040204" charset="-128"/>
            </a:endParaRPr>
          </a:p>
          <a:p>
            <a:pPr algn="l"/>
            <a:endParaRPr lang="ja-JP" altLang="en-US">
              <a:latin typeface="メイリオ" panose="020B0604030504040204" charset="-128"/>
              <a:ea typeface="メイリオ" panose="020B0604030504040204" charset="-128"/>
              <a:cs typeface="メイリオ" panose="020B0604030504040204" charset="-128"/>
            </a:endParaRPr>
          </a:p>
          <a:p>
            <a:pPr algn="l"/>
            <a:r>
              <a:rPr lang="ja-JP" altLang="en-US">
                <a:latin typeface="メイリオ" panose="020B0604030504040204" charset="-128"/>
                <a:ea typeface="メイリオ" panose="020B0604030504040204" charset="-128"/>
                <a:cs typeface="メイリオ" panose="020B0604030504040204" charset="-128"/>
              </a:rPr>
              <a:t>地震の前には、地下で微細破壊(マイクロフラクチャ)が起こり、さまざまな電波が発生することが判っています(約2~3週間前)。</a:t>
            </a:r>
            <a:endParaRPr lang="ja-JP" altLang="en-US">
              <a:latin typeface="メイリオ" panose="020B0604030504040204" charset="-128"/>
              <a:ea typeface="メイリオ" panose="020B0604030504040204" charset="-128"/>
              <a:cs typeface="メイリオ" panose="020B0604030504040204" charset="-128"/>
            </a:endParaRPr>
          </a:p>
          <a:p>
            <a:pPr algn="l"/>
            <a:endParaRPr lang="ja-JP" altLang="en-US">
              <a:latin typeface="メイリオ" panose="020B0604030504040204" charset="-128"/>
              <a:ea typeface="メイリオ" panose="020B0604030504040204" charset="-128"/>
              <a:cs typeface="メイリオ" panose="020B0604030504040204" charset="-128"/>
            </a:endParaRPr>
          </a:p>
          <a:p>
            <a:pPr algn="l"/>
            <a:r>
              <a:rPr lang="ja-JP" altLang="en-US">
                <a:latin typeface="メイリオ" panose="020B0604030504040204" charset="-128"/>
                <a:ea typeface="メイリオ" panose="020B0604030504040204" charset="-128"/>
                <a:cs typeface="メイリオ" panose="020B0604030504040204" charset="-128"/>
              </a:rPr>
              <a:t>そのうちの極超低周波(ULF)電波放射を地中に埋めた磁力計を用いてモニタリングし、地震の前兆を検出します。</a:t>
            </a:r>
            <a:endParaRPr lang="ja-JP" altLang="en-US">
              <a:latin typeface="メイリオ" panose="020B0604030504040204" charset="-128"/>
              <a:ea typeface="メイリオ" panose="020B0604030504040204" charset="-128"/>
              <a:cs typeface="メイリオ" panose="020B060403050404020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テキストボックス 10"/>
          <p:cNvSpPr txBox="1"/>
          <p:nvPr/>
        </p:nvSpPr>
        <p:spPr>
          <a:xfrm>
            <a:off x="4186238" y="528320"/>
            <a:ext cx="3818255" cy="398780"/>
          </a:xfrm>
          <a:prstGeom prst="rect">
            <a:avLst/>
          </a:prstGeom>
          <a:noFill/>
        </p:spPr>
        <p:txBody>
          <a:bodyPr wrap="none" rtlCol="0">
            <a:spAutoFit/>
          </a:bodyPr>
          <a:p>
            <a:pPr algn="ctr"/>
            <a:r>
              <a:rPr lang="ja-JP" altLang="en-US" sz="2000">
                <a:solidFill>
                  <a:srgbClr val="00B050"/>
                </a:solidFill>
                <a:latin typeface="UD デジタル 教科書体 NP-B" panose="02020700000000000000" charset="-128"/>
                <a:ea typeface="UD デジタル 教科書体 NP-B" panose="02020700000000000000" charset="-128"/>
              </a:rPr>
              <a:t>地震解析ラボ 地震予測のしくみ</a:t>
            </a:r>
            <a:endParaRPr lang="ja-JP" altLang="en-US" sz="2000">
              <a:solidFill>
                <a:srgbClr val="00B050"/>
              </a:solidFill>
              <a:latin typeface="UD デジタル 教科書体 NP-B" panose="02020700000000000000" charset="-128"/>
              <a:ea typeface="UD デジタル 教科書体 NP-B" panose="02020700000000000000" charset="-128"/>
            </a:endParaRPr>
          </a:p>
        </p:txBody>
      </p:sp>
      <p:sp>
        <p:nvSpPr>
          <p:cNvPr id="6" name="テキストボックス 5"/>
          <p:cNvSpPr txBox="1"/>
          <p:nvPr/>
        </p:nvSpPr>
        <p:spPr>
          <a:xfrm>
            <a:off x="5520690" y="927100"/>
            <a:ext cx="1150620" cy="460375"/>
          </a:xfrm>
          <a:prstGeom prst="rect">
            <a:avLst/>
          </a:prstGeom>
          <a:noFill/>
        </p:spPr>
        <p:txBody>
          <a:bodyPr wrap="none" rtlCol="0">
            <a:spAutoFit/>
          </a:bodyPr>
          <a:p>
            <a:pPr algn="l"/>
            <a:r>
              <a:rPr lang="ja-JP" altLang="en-US" sz="2400">
                <a:solidFill>
                  <a:srgbClr val="FF0000"/>
                </a:solidFill>
                <a:latin typeface="UD デジタル 教科書体 NP-B" panose="02020700000000000000" charset="-128"/>
                <a:ea typeface="UD デジタル 教科書体 NP-B" panose="02020700000000000000" charset="-128"/>
                <a:cs typeface="UD デジタル 教科書体 NP-B" panose="02020700000000000000" charset="-128"/>
                <a:sym typeface="+mn-ea"/>
              </a:rPr>
              <a:t>③</a:t>
            </a:r>
            <a:r>
              <a:rPr lang="en-US" altLang="ja-JP" sz="2400">
                <a:solidFill>
                  <a:srgbClr val="FF0000"/>
                </a:solidFill>
                <a:latin typeface="UD デジタル 教科書体 NP-B" panose="02020700000000000000" charset="-128"/>
                <a:ea typeface="UD デジタル 教科書体 NP-B" panose="02020700000000000000" charset="-128"/>
                <a:cs typeface="UD デジタル 教科書体 NP-B" panose="02020700000000000000" charset="-128"/>
                <a:sym typeface="+mn-ea"/>
              </a:rPr>
              <a:t>GPS</a:t>
            </a:r>
            <a:endParaRPr lang="ja-JP" altLang="en-US" sz="2400">
              <a:latin typeface="UD デジタル 教科書体 NP-B" panose="02020700000000000000" charset="-128"/>
              <a:ea typeface="UD デジタル 教科書体 NP-B" panose="02020700000000000000" charset="-128"/>
              <a:cs typeface="UD デジタル 教科書体 NP-B" panose="02020700000000000000" charset="-128"/>
            </a:endParaRPr>
          </a:p>
        </p:txBody>
      </p:sp>
      <p:pic>
        <p:nvPicPr>
          <p:cNvPr id="7" name="コンテンツプレースホルダ 6" descr="gps-1030x772"/>
          <p:cNvPicPr>
            <a:picLocks noChangeAspect="1"/>
          </p:cNvPicPr>
          <p:nvPr>
            <p:ph sz="quarter" idx="13"/>
          </p:nvPr>
        </p:nvPicPr>
        <p:blipFill>
          <a:blip r:embed="rId1"/>
          <a:stretch>
            <a:fillRect/>
          </a:stretch>
        </p:blipFill>
        <p:spPr>
          <a:xfrm>
            <a:off x="592455" y="1387475"/>
            <a:ext cx="6710680" cy="5029835"/>
          </a:xfrm>
          <a:prstGeom prst="rect">
            <a:avLst/>
          </a:prstGeom>
        </p:spPr>
      </p:pic>
      <p:sp>
        <p:nvSpPr>
          <p:cNvPr id="8" name="テキストボックス 7"/>
          <p:cNvSpPr txBox="1"/>
          <p:nvPr/>
        </p:nvSpPr>
        <p:spPr>
          <a:xfrm>
            <a:off x="7892415" y="2189480"/>
            <a:ext cx="3792220" cy="3692525"/>
          </a:xfrm>
          <a:prstGeom prst="rect">
            <a:avLst/>
          </a:prstGeom>
          <a:noFill/>
        </p:spPr>
        <p:txBody>
          <a:bodyPr wrap="square" rtlCol="0">
            <a:spAutoFit/>
          </a:bodyPr>
          <a:p>
            <a:pPr algn="l"/>
            <a:r>
              <a:rPr lang="ja-JP" altLang="en-US">
                <a:latin typeface="メイリオ" panose="020B0604030504040204" charset="-128"/>
                <a:ea typeface="メイリオ" panose="020B0604030504040204" charset="-128"/>
                <a:cs typeface="メイリオ" panose="020B0604030504040204" charset="-128"/>
              </a:rPr>
              <a:t>GPS電波を用いた地震予測の原理</a:t>
            </a:r>
            <a:endParaRPr lang="ja-JP" altLang="en-US">
              <a:latin typeface="メイリオ" panose="020B0604030504040204" charset="-128"/>
              <a:ea typeface="メイリオ" panose="020B0604030504040204" charset="-128"/>
              <a:cs typeface="メイリオ" panose="020B0604030504040204" charset="-128"/>
            </a:endParaRPr>
          </a:p>
          <a:p>
            <a:pPr algn="l"/>
            <a:r>
              <a:rPr lang="ja-JP" altLang="en-US">
                <a:latin typeface="メイリオ" panose="020B0604030504040204" charset="-128"/>
                <a:ea typeface="メイリオ" panose="020B0604030504040204" charset="-128"/>
                <a:cs typeface="メイリオ" panose="020B0604030504040204" charset="-128"/>
              </a:rPr>
              <a:t>地震の前には、電離圏の電子数が異常変化することが判っています(約0~5日前)。</a:t>
            </a:r>
            <a:endParaRPr lang="ja-JP" altLang="en-US">
              <a:latin typeface="メイリオ" panose="020B0604030504040204" charset="-128"/>
              <a:ea typeface="メイリオ" panose="020B0604030504040204" charset="-128"/>
              <a:cs typeface="メイリオ" panose="020B0604030504040204" charset="-128"/>
            </a:endParaRPr>
          </a:p>
          <a:p>
            <a:pPr algn="l"/>
            <a:endParaRPr lang="ja-JP" altLang="en-US">
              <a:latin typeface="メイリオ" panose="020B0604030504040204" charset="-128"/>
              <a:ea typeface="メイリオ" panose="020B0604030504040204" charset="-128"/>
              <a:cs typeface="メイリオ" panose="020B0604030504040204" charset="-128"/>
            </a:endParaRPr>
          </a:p>
          <a:p>
            <a:pPr algn="l"/>
            <a:r>
              <a:rPr lang="ja-JP" altLang="en-US">
                <a:latin typeface="メイリオ" panose="020B0604030504040204" charset="-128"/>
                <a:ea typeface="メイリオ" panose="020B0604030504040204" charset="-128"/>
                <a:cs typeface="メイリオ" panose="020B0604030504040204" charset="-128"/>
              </a:rPr>
              <a:t>この電離圏異常をGPS衛星電波を用いてモニタリングし、地震の前兆を検知する手法です。</a:t>
            </a:r>
            <a:endParaRPr lang="ja-JP" altLang="en-US">
              <a:latin typeface="メイリオ" panose="020B0604030504040204" charset="-128"/>
              <a:ea typeface="メイリオ" panose="020B0604030504040204" charset="-128"/>
              <a:cs typeface="メイリオ" panose="020B0604030504040204" charset="-128"/>
            </a:endParaRPr>
          </a:p>
          <a:p>
            <a:pPr algn="l"/>
            <a:endParaRPr lang="ja-JP" altLang="en-US">
              <a:latin typeface="メイリオ" panose="020B0604030504040204" charset="-128"/>
              <a:ea typeface="メイリオ" panose="020B0604030504040204" charset="-128"/>
              <a:cs typeface="メイリオ" panose="020B0604030504040204" charset="-128"/>
            </a:endParaRPr>
          </a:p>
          <a:p>
            <a:pPr algn="l"/>
            <a:r>
              <a:rPr lang="ja-JP" altLang="en-US">
                <a:latin typeface="メイリオ" panose="020B0604030504040204" charset="-128"/>
                <a:ea typeface="メイリオ" panose="020B0604030504040204" charset="-128"/>
                <a:cs typeface="メイリオ" panose="020B0604030504040204" charset="-128"/>
              </a:rPr>
              <a:t>GPS衛星から発射された電波が電離圏を通過する時に生じる時間差の情報から電離圏の電子数を算出して、地震予測を行います。</a:t>
            </a:r>
            <a:endParaRPr lang="ja-JP" altLang="en-US">
              <a:latin typeface="メイリオ" panose="020B0604030504040204" charset="-128"/>
              <a:ea typeface="メイリオ" panose="020B0604030504040204" charset="-128"/>
              <a:cs typeface="メイリオ" panose="020B060403050404020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テキストボックス 10"/>
          <p:cNvSpPr txBox="1"/>
          <p:nvPr/>
        </p:nvSpPr>
        <p:spPr>
          <a:xfrm>
            <a:off x="4186238" y="528320"/>
            <a:ext cx="3818255" cy="398780"/>
          </a:xfrm>
          <a:prstGeom prst="rect">
            <a:avLst/>
          </a:prstGeom>
          <a:noFill/>
        </p:spPr>
        <p:txBody>
          <a:bodyPr wrap="none" rtlCol="0">
            <a:spAutoFit/>
          </a:bodyPr>
          <a:p>
            <a:pPr algn="ctr"/>
            <a:r>
              <a:rPr lang="ja-JP" altLang="en-US" sz="2000">
                <a:solidFill>
                  <a:srgbClr val="00B050"/>
                </a:solidFill>
                <a:latin typeface="UD デジタル 教科書体 NP-B" panose="02020700000000000000" charset="-128"/>
                <a:ea typeface="UD デジタル 教科書体 NP-B" panose="02020700000000000000" charset="-128"/>
              </a:rPr>
              <a:t>地震解析ラボ 地震予測のしくみ</a:t>
            </a:r>
            <a:endParaRPr lang="ja-JP" altLang="en-US" sz="2000">
              <a:solidFill>
                <a:srgbClr val="00B050"/>
              </a:solidFill>
              <a:latin typeface="UD デジタル 教科書体 NP-B" panose="02020700000000000000" charset="-128"/>
              <a:ea typeface="UD デジタル 教科書体 NP-B" panose="02020700000000000000" charset="-128"/>
            </a:endParaRPr>
          </a:p>
        </p:txBody>
      </p:sp>
      <p:sp>
        <p:nvSpPr>
          <p:cNvPr id="6" name="テキストボックス 5"/>
          <p:cNvSpPr txBox="1"/>
          <p:nvPr/>
        </p:nvSpPr>
        <p:spPr>
          <a:xfrm>
            <a:off x="1933575" y="1564640"/>
            <a:ext cx="6888480" cy="1322070"/>
          </a:xfrm>
          <a:prstGeom prst="rect">
            <a:avLst/>
          </a:prstGeom>
          <a:noFill/>
        </p:spPr>
        <p:txBody>
          <a:bodyPr wrap="none" rtlCol="0">
            <a:spAutoFit/>
          </a:bodyPr>
          <a:p>
            <a:pPr algn="l"/>
            <a:r>
              <a:rPr lang="ja-JP" altLang="en-US" sz="3200">
                <a:solidFill>
                  <a:srgbClr val="002060"/>
                </a:solidFill>
                <a:latin typeface="UD デジタル 教科書体 NP-B" panose="02020700000000000000" charset="-128"/>
                <a:ea typeface="UD デジタル 教科書体 NP-B" panose="02020700000000000000" charset="-128"/>
                <a:cs typeface="UD デジタル 教科書体 NP-B" panose="02020700000000000000" charset="-128"/>
                <a:sym typeface="+mn-ea"/>
              </a:rPr>
              <a:t>地震計データ</a:t>
            </a:r>
            <a:endParaRPr lang="ja-JP" altLang="en-US" sz="3200">
              <a:latin typeface="UD デジタル 教科書体 NP-B" panose="02020700000000000000" charset="-128"/>
              <a:ea typeface="UD デジタル 教科書体 NP-B" panose="02020700000000000000" charset="-128"/>
              <a:cs typeface="UD デジタル 教科書体 NP-B" panose="02020700000000000000" charset="-128"/>
            </a:endParaRPr>
          </a:p>
          <a:p>
            <a:pPr algn="l"/>
            <a:r>
              <a:rPr lang="ja-JP" altLang="en-US" sz="2400">
                <a:latin typeface="UD デジタル 教科書体 NP-B" panose="02020700000000000000" charset="-128"/>
                <a:ea typeface="UD デジタル 教科書体 NP-B" panose="02020700000000000000" charset="-128"/>
                <a:cs typeface="UD デジタル 教科書体 NP-B" panose="02020700000000000000" charset="-128"/>
                <a:sym typeface="+mn-ea"/>
              </a:rPr>
              <a:t>国立研究開発法人防災科学技術研究所が設置した</a:t>
            </a:r>
            <a:endParaRPr lang="ja-JP" altLang="en-US" sz="2400">
              <a:latin typeface="UD デジタル 教科書体 NP-B" panose="02020700000000000000" charset="-128"/>
              <a:ea typeface="UD デジタル 教科書体 NP-B" panose="02020700000000000000" charset="-128"/>
              <a:cs typeface="UD デジタル 教科書体 NP-B" panose="02020700000000000000" charset="-128"/>
              <a:sym typeface="+mn-ea"/>
            </a:endParaRPr>
          </a:p>
          <a:p>
            <a:pPr algn="l"/>
            <a:r>
              <a:rPr lang="ja-JP" altLang="en-US" sz="2400">
                <a:latin typeface="UD デジタル 教科書体 NP-B" panose="02020700000000000000" charset="-128"/>
                <a:ea typeface="UD デジタル 教科書体 NP-B" panose="02020700000000000000" charset="-128"/>
                <a:cs typeface="UD デジタル 教科書体 NP-B" panose="02020700000000000000" charset="-128"/>
                <a:sym typeface="+mn-ea"/>
              </a:rPr>
              <a:t>２種類の地震計データを常時、観察しています。</a:t>
            </a:r>
            <a:endParaRPr lang="ja-JP" altLang="en-US" sz="2400">
              <a:latin typeface="UD デジタル 教科書体 NP-B" panose="02020700000000000000" charset="-128"/>
              <a:ea typeface="UD デジタル 教科書体 NP-B" panose="02020700000000000000" charset="-128"/>
              <a:cs typeface="UD デジタル 教科書体 NP-B" panose="02020700000000000000" charset="-128"/>
              <a:sym typeface="+mn-ea"/>
            </a:endParaRPr>
          </a:p>
        </p:txBody>
      </p:sp>
      <p:sp>
        <p:nvSpPr>
          <p:cNvPr id="7" name="テキストボックス 6"/>
          <p:cNvSpPr txBox="1"/>
          <p:nvPr/>
        </p:nvSpPr>
        <p:spPr>
          <a:xfrm>
            <a:off x="1933575" y="3000375"/>
            <a:ext cx="8103870" cy="1630045"/>
          </a:xfrm>
          <a:prstGeom prst="rect">
            <a:avLst/>
          </a:prstGeom>
          <a:noFill/>
        </p:spPr>
        <p:txBody>
          <a:bodyPr wrap="square" rtlCol="0">
            <a:spAutoFit/>
          </a:bodyPr>
          <a:p>
            <a:pPr algn="l"/>
            <a:r>
              <a:rPr lang="ja-JP" altLang="en-US" sz="2000">
                <a:solidFill>
                  <a:srgbClr val="FF0000"/>
                </a:solidFill>
                <a:latin typeface="UD デジタル 教科書体 NP-B" panose="02020700000000000000" charset="-128"/>
                <a:ea typeface="UD デジタル 教科書体 NP-B" panose="02020700000000000000" charset="-128"/>
                <a:cs typeface="UD デジタル 教科書体 NP-B" panose="02020700000000000000" charset="-128"/>
                <a:sym typeface="+mn-ea"/>
              </a:rPr>
              <a:t>①高感度地震観測網（</a:t>
            </a:r>
            <a:r>
              <a:rPr lang="en-US" altLang="ja-JP" sz="2000">
                <a:solidFill>
                  <a:srgbClr val="FF0000"/>
                </a:solidFill>
                <a:latin typeface="UD デジタル 教科書体 NP-B" panose="02020700000000000000" charset="-128"/>
                <a:ea typeface="UD デジタル 教科書体 NP-B" panose="02020700000000000000" charset="-128"/>
                <a:cs typeface="UD デジタル 教科書体 NP-B" panose="02020700000000000000" charset="-128"/>
                <a:sym typeface="+mn-ea"/>
              </a:rPr>
              <a:t>Hi-net</a:t>
            </a:r>
            <a:r>
              <a:rPr lang="ja-JP" altLang="en-US" sz="2000">
                <a:solidFill>
                  <a:srgbClr val="FF0000"/>
                </a:solidFill>
                <a:latin typeface="UD デジタル 教科書体 NP-B" panose="02020700000000000000" charset="-128"/>
                <a:ea typeface="UD デジタル 教科書体 NP-B" panose="02020700000000000000" charset="-128"/>
                <a:cs typeface="UD デジタル 教科書体 NP-B" panose="02020700000000000000" charset="-128"/>
                <a:sym typeface="+mn-ea"/>
              </a:rPr>
              <a:t>）</a:t>
            </a:r>
            <a:r>
              <a:rPr lang="ja-JP" altLang="en-US" sz="2000">
                <a:latin typeface="UD デジタル 教科書体 NP-B" panose="02020700000000000000" charset="-128"/>
                <a:ea typeface="UD デジタル 教科書体 NP-B" panose="02020700000000000000" charset="-128"/>
                <a:cs typeface="UD デジタル 教科書体 NP-B" panose="02020700000000000000" charset="-128"/>
                <a:sym typeface="+mn-ea"/>
              </a:rPr>
              <a:t>  </a:t>
            </a:r>
            <a:endParaRPr lang="ja-JP" altLang="en-US" sz="2000">
              <a:latin typeface="UD デジタル 教科書体 NP-B" panose="02020700000000000000" charset="-128"/>
              <a:ea typeface="UD デジタル 教科書体 NP-B" panose="02020700000000000000" charset="-128"/>
              <a:cs typeface="UD デジタル 教科書体 NP-B" panose="02020700000000000000" charset="-128"/>
              <a:sym typeface="+mn-ea"/>
            </a:endParaRPr>
          </a:p>
          <a:p>
            <a:pPr algn="l"/>
            <a:r>
              <a:rPr lang="ja-JP" altLang="en-US" sz="2000">
                <a:latin typeface="UD デジタル 教科書体 NP-B" panose="02020700000000000000" charset="-128"/>
                <a:ea typeface="UD デジタル 教科書体 NP-B" panose="02020700000000000000" charset="-128"/>
                <a:cs typeface="UD デジタル 教科書体 NP-B" panose="02020700000000000000" charset="-128"/>
                <a:sym typeface="+mn-ea"/>
              </a:rPr>
              <a:t>全国約</a:t>
            </a:r>
            <a:r>
              <a:rPr lang="en-US" altLang="ja-JP" sz="2000">
                <a:latin typeface="UD デジタル 教科書体 NP-B" panose="02020700000000000000" charset="-128"/>
                <a:ea typeface="UD デジタル 教科書体 NP-B" panose="02020700000000000000" charset="-128"/>
                <a:cs typeface="UD デジタル 教科書体 NP-B" panose="02020700000000000000" charset="-128"/>
                <a:sym typeface="+mn-ea"/>
              </a:rPr>
              <a:t>800</a:t>
            </a:r>
            <a:r>
              <a:rPr lang="ja-JP" altLang="en-US" sz="2000">
                <a:latin typeface="UD デジタル 教科書体 NP-B" panose="02020700000000000000" charset="-128"/>
                <a:ea typeface="UD デジタル 教科書体 NP-B" panose="02020700000000000000" charset="-128"/>
                <a:cs typeface="UD デジタル 教科書体 NP-B" panose="02020700000000000000" charset="-128"/>
                <a:sym typeface="+mn-ea"/>
              </a:rPr>
              <a:t>箇所（一般公開</a:t>
            </a:r>
            <a:r>
              <a:rPr lang="en-US" altLang="ja-JP" sz="2000">
                <a:latin typeface="UD デジタル 教科書体 NP-B" panose="02020700000000000000" charset="-128"/>
                <a:ea typeface="UD デジタル 教科書体 NP-B" panose="02020700000000000000" charset="-128"/>
                <a:cs typeface="UD デジタル 教科書体 NP-B" panose="02020700000000000000" charset="-128"/>
                <a:sym typeface="+mn-ea"/>
              </a:rPr>
              <a:t>100</a:t>
            </a:r>
            <a:r>
              <a:rPr lang="ja-JP" altLang="en-US" sz="2000">
                <a:latin typeface="UD デジタル 教科書体 NP-B" panose="02020700000000000000" charset="-128"/>
                <a:ea typeface="UD デジタル 教科書体 NP-B" panose="02020700000000000000" charset="-128"/>
                <a:cs typeface="UD デジタル 教科書体 NP-B" panose="02020700000000000000" charset="-128"/>
                <a:sym typeface="+mn-ea"/>
              </a:rPr>
              <a:t>箇所）に地震計が設置されています。</a:t>
            </a:r>
            <a:endParaRPr lang="ja-JP" altLang="en-US" sz="2000">
              <a:latin typeface="UD デジタル 教科書体 NP-B" panose="02020700000000000000" charset="-128"/>
              <a:ea typeface="UD デジタル 教科書体 NP-B" panose="02020700000000000000" charset="-128"/>
              <a:cs typeface="UD デジタル 教科書体 NP-B" panose="02020700000000000000" charset="-128"/>
            </a:endParaRPr>
          </a:p>
          <a:p>
            <a:pPr algn="l"/>
            <a:endParaRPr lang="ja-JP" altLang="en-US" sz="2000">
              <a:latin typeface="UD デジタル 教科書体 NP-B" panose="02020700000000000000" charset="-128"/>
              <a:ea typeface="UD デジタル 教科書体 NP-B" panose="02020700000000000000" charset="-128"/>
              <a:cs typeface="UD デジタル 教科書体 NP-B" panose="02020700000000000000" charset="-128"/>
              <a:sym typeface="+mn-ea"/>
            </a:endParaRPr>
          </a:p>
          <a:p>
            <a:pPr algn="l"/>
            <a:r>
              <a:rPr lang="ja-JP" altLang="en-US" sz="2000">
                <a:solidFill>
                  <a:srgbClr val="FF0000"/>
                </a:solidFill>
                <a:latin typeface="UD デジタル 教科書体 NP-B" panose="02020700000000000000" charset="-128"/>
                <a:ea typeface="UD デジタル 教科書体 NP-B" panose="02020700000000000000" charset="-128"/>
                <a:cs typeface="UD デジタル 教科書体 NP-B" panose="02020700000000000000" charset="-128"/>
                <a:sym typeface="+mn-ea"/>
              </a:rPr>
              <a:t>②広帯域地震観測網（</a:t>
            </a:r>
            <a:r>
              <a:rPr lang="en-US" altLang="ja-JP" sz="2000">
                <a:solidFill>
                  <a:srgbClr val="FF0000"/>
                </a:solidFill>
                <a:latin typeface="UD デジタル 教科書体 NP-B" panose="02020700000000000000" charset="-128"/>
                <a:ea typeface="UD デジタル 教科書体 NP-B" panose="02020700000000000000" charset="-128"/>
                <a:cs typeface="UD デジタル 教科書体 NP-B" panose="02020700000000000000" charset="-128"/>
                <a:sym typeface="+mn-ea"/>
              </a:rPr>
              <a:t>F-net</a:t>
            </a:r>
            <a:r>
              <a:rPr lang="ja-JP" altLang="en-US" sz="2000">
                <a:solidFill>
                  <a:srgbClr val="FF0000"/>
                </a:solidFill>
                <a:latin typeface="UD デジタル 教科書体 NP-B" panose="02020700000000000000" charset="-128"/>
                <a:ea typeface="UD デジタル 教科書体 NP-B" panose="02020700000000000000" charset="-128"/>
                <a:cs typeface="UD デジタル 教科書体 NP-B" panose="02020700000000000000" charset="-128"/>
                <a:sym typeface="+mn-ea"/>
              </a:rPr>
              <a:t>）</a:t>
            </a:r>
            <a:r>
              <a:rPr lang="ja-JP" altLang="en-US" sz="2000">
                <a:latin typeface="UD デジタル 教科書体 NP-B" panose="02020700000000000000" charset="-128"/>
                <a:ea typeface="UD デジタル 教科書体 NP-B" panose="02020700000000000000" charset="-128"/>
                <a:cs typeface="UD デジタル 教科書体 NP-B" panose="02020700000000000000" charset="-128"/>
                <a:sym typeface="+mn-ea"/>
              </a:rPr>
              <a:t>　</a:t>
            </a:r>
            <a:endParaRPr lang="ja-JP" altLang="en-US" sz="2000">
              <a:latin typeface="UD デジタル 教科書体 NP-B" panose="02020700000000000000" charset="-128"/>
              <a:ea typeface="UD デジタル 教科書体 NP-B" panose="02020700000000000000" charset="-128"/>
              <a:cs typeface="UD デジタル 教科書体 NP-B" panose="02020700000000000000" charset="-128"/>
              <a:sym typeface="+mn-ea"/>
            </a:endParaRPr>
          </a:p>
          <a:p>
            <a:pPr algn="l"/>
            <a:r>
              <a:rPr lang="ja-JP" altLang="en-US" sz="2000">
                <a:latin typeface="UD デジタル 教科書体 NP-B" panose="02020700000000000000" charset="-128"/>
                <a:ea typeface="UD デジタル 教科書体 NP-B" panose="02020700000000000000" charset="-128"/>
                <a:cs typeface="UD デジタル 教科書体 NP-B" panose="02020700000000000000" charset="-128"/>
                <a:sym typeface="+mn-ea"/>
              </a:rPr>
              <a:t>全国</a:t>
            </a:r>
            <a:r>
              <a:rPr lang="en-US" altLang="ja-JP" sz="2000">
                <a:latin typeface="UD デジタル 教科書体 NP-B" panose="02020700000000000000" charset="-128"/>
                <a:ea typeface="UD デジタル 教科書体 NP-B" panose="02020700000000000000" charset="-128"/>
                <a:cs typeface="UD デジタル 教科書体 NP-B" panose="02020700000000000000" charset="-128"/>
                <a:sym typeface="+mn-ea"/>
              </a:rPr>
              <a:t>73</a:t>
            </a:r>
            <a:r>
              <a:rPr lang="ja-JP" altLang="en-US" sz="2000">
                <a:latin typeface="UD デジタル 教科書体 NP-B" panose="02020700000000000000" charset="-128"/>
                <a:ea typeface="UD デジタル 教科書体 NP-B" panose="02020700000000000000" charset="-128"/>
                <a:cs typeface="UD デジタル 教科書体 NP-B" panose="02020700000000000000" charset="-128"/>
                <a:sym typeface="+mn-ea"/>
              </a:rPr>
              <a:t>箇所に地震計が設置されています。</a:t>
            </a:r>
            <a:endParaRPr lang="ja-JP" altLang="en-US">
              <a:latin typeface="UD デジタル 教科書体 NP-B" panose="02020700000000000000" charset="-128"/>
              <a:ea typeface="UD デジタル 教科書体 NP-B" panose="02020700000000000000" charset="-128"/>
              <a:cs typeface="UD デジタル 教科書体 NP-B" panose="02020700000000000000"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テキストボックス 10"/>
          <p:cNvSpPr txBox="1"/>
          <p:nvPr/>
        </p:nvSpPr>
        <p:spPr>
          <a:xfrm>
            <a:off x="4186238" y="528320"/>
            <a:ext cx="3818255" cy="398780"/>
          </a:xfrm>
          <a:prstGeom prst="rect">
            <a:avLst/>
          </a:prstGeom>
          <a:noFill/>
        </p:spPr>
        <p:txBody>
          <a:bodyPr wrap="none" rtlCol="0">
            <a:spAutoFit/>
          </a:bodyPr>
          <a:p>
            <a:pPr algn="ctr"/>
            <a:r>
              <a:rPr lang="ja-JP" altLang="en-US" sz="2000">
                <a:solidFill>
                  <a:srgbClr val="00B050"/>
                </a:solidFill>
                <a:latin typeface="UD デジタル 教科書体 NP-B" panose="02020700000000000000" charset="-128"/>
                <a:ea typeface="UD デジタル 教科書体 NP-B" panose="02020700000000000000" charset="-128"/>
              </a:rPr>
              <a:t>地震解析ラボ 地震予測のしくみ</a:t>
            </a:r>
            <a:endParaRPr lang="ja-JP" altLang="en-US" sz="2000">
              <a:solidFill>
                <a:srgbClr val="00B050"/>
              </a:solidFill>
              <a:latin typeface="UD デジタル 教科書体 NP-B" panose="02020700000000000000" charset="-128"/>
              <a:ea typeface="UD デジタル 教科書体 NP-B" panose="02020700000000000000" charset="-128"/>
            </a:endParaRPr>
          </a:p>
        </p:txBody>
      </p:sp>
      <p:pic>
        <p:nvPicPr>
          <p:cNvPr id="3" name="図形 2" descr="熊本地震20160414_高感度地震計データ3"/>
          <p:cNvPicPr>
            <a:picLocks noChangeAspect="1"/>
          </p:cNvPicPr>
          <p:nvPr/>
        </p:nvPicPr>
        <p:blipFill>
          <a:blip r:embed="rId1"/>
          <a:stretch>
            <a:fillRect/>
          </a:stretch>
        </p:blipFill>
        <p:spPr>
          <a:xfrm>
            <a:off x="1377950" y="1657985"/>
            <a:ext cx="4502150" cy="3651885"/>
          </a:xfrm>
          <a:prstGeom prst="rect">
            <a:avLst/>
          </a:prstGeom>
        </p:spPr>
      </p:pic>
      <p:pic>
        <p:nvPicPr>
          <p:cNvPr id="8" name="図形 7" descr="F-net波形画像3"/>
          <p:cNvPicPr>
            <a:picLocks noChangeAspect="1"/>
          </p:cNvPicPr>
          <p:nvPr/>
        </p:nvPicPr>
        <p:blipFill>
          <a:blip r:embed="rId2"/>
          <a:stretch>
            <a:fillRect/>
          </a:stretch>
        </p:blipFill>
        <p:spPr>
          <a:xfrm>
            <a:off x="6245860" y="1548130"/>
            <a:ext cx="4637405" cy="3761740"/>
          </a:xfrm>
          <a:prstGeom prst="rect">
            <a:avLst/>
          </a:prstGeom>
        </p:spPr>
      </p:pic>
      <p:sp>
        <p:nvSpPr>
          <p:cNvPr id="2" name="テキストボックス 1"/>
          <p:cNvSpPr txBox="1"/>
          <p:nvPr/>
        </p:nvSpPr>
        <p:spPr>
          <a:xfrm>
            <a:off x="1377950" y="5483225"/>
            <a:ext cx="4123690" cy="306705"/>
          </a:xfrm>
          <a:prstGeom prst="rect">
            <a:avLst/>
          </a:prstGeom>
          <a:noFill/>
        </p:spPr>
        <p:txBody>
          <a:bodyPr wrap="square" rtlCol="0">
            <a:spAutoFit/>
          </a:bodyPr>
          <a:p>
            <a:pPr algn="l"/>
            <a:r>
              <a:rPr lang="ja-JP" altLang="en-US" sz="1400">
                <a:latin typeface="メイリオ" panose="020B0604030504040204" charset="-128"/>
                <a:ea typeface="メイリオ" panose="020B0604030504040204" charset="-128"/>
                <a:cs typeface="メイリオ" panose="020B0604030504040204" charset="-128"/>
              </a:rPr>
              <a:t>熊本地震20160414_高感度地震計デ</a:t>
            </a:r>
            <a:r>
              <a:rPr lang="ja-JP" altLang="en-US" sz="1400">
                <a:latin typeface="メイリオ" panose="020B0604030504040204" charset="-128"/>
                <a:ea typeface="メイリオ" panose="020B0604030504040204" charset="-128"/>
                <a:cs typeface="メイリオ" panose="020B0604030504040204" charset="-128"/>
              </a:rPr>
              <a:t>ータ3</a:t>
            </a:r>
            <a:endParaRPr lang="ja-JP" altLang="en-US" sz="1400">
              <a:latin typeface="メイリオ" panose="020B0604030504040204" charset="-128"/>
              <a:ea typeface="メイリオ" panose="020B0604030504040204" charset="-128"/>
              <a:cs typeface="メイリオ" panose="020B0604030504040204" charset="-128"/>
            </a:endParaRPr>
          </a:p>
        </p:txBody>
      </p:sp>
      <p:sp>
        <p:nvSpPr>
          <p:cNvPr id="12" name="テキストボックス 11"/>
          <p:cNvSpPr txBox="1"/>
          <p:nvPr/>
        </p:nvSpPr>
        <p:spPr>
          <a:xfrm>
            <a:off x="6245860" y="5483225"/>
            <a:ext cx="3323590" cy="306705"/>
          </a:xfrm>
          <a:prstGeom prst="rect">
            <a:avLst/>
          </a:prstGeom>
          <a:noFill/>
        </p:spPr>
        <p:txBody>
          <a:bodyPr wrap="square" rtlCol="0">
            <a:spAutoFit/>
          </a:bodyPr>
          <a:p>
            <a:pPr algn="l"/>
            <a:r>
              <a:rPr lang="ja-JP" altLang="en-US" sz="1400">
                <a:latin typeface="メイリオ" panose="020B0604030504040204" charset="-128"/>
                <a:ea typeface="メイリオ" panose="020B0604030504040204" charset="-128"/>
                <a:cs typeface="メイリオ" panose="020B0604030504040204" charset="-128"/>
              </a:rPr>
              <a:t>F-net波形画像3</a:t>
            </a:r>
            <a:endParaRPr lang="ja-JP" altLang="en-US" sz="1400">
              <a:latin typeface="メイリオ" panose="020B0604030504040204" charset="-128"/>
              <a:ea typeface="メイリオ" panose="020B0604030504040204" charset="-128"/>
              <a:cs typeface="メイリオ" panose="020B060403050404020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テキストボックス 10"/>
          <p:cNvSpPr txBox="1"/>
          <p:nvPr/>
        </p:nvSpPr>
        <p:spPr>
          <a:xfrm>
            <a:off x="4186238" y="528320"/>
            <a:ext cx="3818255" cy="398780"/>
          </a:xfrm>
          <a:prstGeom prst="rect">
            <a:avLst/>
          </a:prstGeom>
          <a:noFill/>
        </p:spPr>
        <p:txBody>
          <a:bodyPr wrap="none" rtlCol="0">
            <a:spAutoFit/>
          </a:bodyPr>
          <a:p>
            <a:pPr algn="ctr"/>
            <a:r>
              <a:rPr lang="ja-JP" altLang="en-US" sz="2000">
                <a:solidFill>
                  <a:srgbClr val="00B050"/>
                </a:solidFill>
                <a:latin typeface="UD デジタル 教科書体 NP-B" panose="02020700000000000000" charset="-128"/>
                <a:ea typeface="UD デジタル 教科書体 NP-B" panose="02020700000000000000" charset="-128"/>
              </a:rPr>
              <a:t>地震解析ラボ 地震予測のしくみ</a:t>
            </a:r>
            <a:endParaRPr lang="ja-JP" altLang="en-US" sz="2000">
              <a:solidFill>
                <a:srgbClr val="00B050"/>
              </a:solidFill>
              <a:latin typeface="UD デジタル 教科書体 NP-B" panose="02020700000000000000" charset="-128"/>
              <a:ea typeface="UD デジタル 教科書体 NP-B" panose="02020700000000000000" charset="-128"/>
            </a:endParaRPr>
          </a:p>
        </p:txBody>
      </p:sp>
      <p:pic>
        <p:nvPicPr>
          <p:cNvPr id="4" name="コンテンツプレースホルダ 3" descr="熊本地震160317_0415Hinet79-2"/>
          <p:cNvPicPr>
            <a:picLocks noChangeAspect="1"/>
          </p:cNvPicPr>
          <p:nvPr>
            <p:ph sz="quarter" idx="13"/>
          </p:nvPr>
        </p:nvPicPr>
        <p:blipFill>
          <a:blip r:embed="rId1"/>
          <a:stretch>
            <a:fillRect/>
          </a:stretch>
        </p:blipFill>
        <p:spPr>
          <a:xfrm>
            <a:off x="1098550" y="1340485"/>
            <a:ext cx="4670425" cy="3788410"/>
          </a:xfrm>
          <a:prstGeom prst="rect">
            <a:avLst/>
          </a:prstGeom>
        </p:spPr>
      </p:pic>
      <p:pic>
        <p:nvPicPr>
          <p:cNvPr id="5" name="図形 4" descr="Hi-net波形画像3-1"/>
          <p:cNvPicPr>
            <a:picLocks noChangeAspect="1"/>
          </p:cNvPicPr>
          <p:nvPr/>
        </p:nvPicPr>
        <p:blipFill>
          <a:blip r:embed="rId2"/>
          <a:stretch>
            <a:fillRect/>
          </a:stretch>
        </p:blipFill>
        <p:spPr>
          <a:xfrm>
            <a:off x="6820535" y="1340485"/>
            <a:ext cx="4671060" cy="3787775"/>
          </a:xfrm>
          <a:prstGeom prst="rect">
            <a:avLst/>
          </a:prstGeom>
        </p:spPr>
      </p:pic>
      <p:sp>
        <p:nvSpPr>
          <p:cNvPr id="9" name="テキストボックス 8"/>
          <p:cNvSpPr txBox="1"/>
          <p:nvPr/>
        </p:nvSpPr>
        <p:spPr>
          <a:xfrm>
            <a:off x="1098550" y="5234940"/>
            <a:ext cx="3323590" cy="306705"/>
          </a:xfrm>
          <a:prstGeom prst="rect">
            <a:avLst/>
          </a:prstGeom>
          <a:noFill/>
        </p:spPr>
        <p:txBody>
          <a:bodyPr wrap="square" rtlCol="0">
            <a:spAutoFit/>
          </a:bodyPr>
          <a:p>
            <a:pPr algn="l"/>
            <a:r>
              <a:rPr lang="ja-JP" altLang="en-US" sz="1400">
                <a:latin typeface="メイリオ" panose="020B0604030504040204" charset="-128"/>
                <a:ea typeface="メイリオ" panose="020B0604030504040204" charset="-128"/>
                <a:cs typeface="メイリオ" panose="020B0604030504040204" charset="-128"/>
              </a:rPr>
              <a:t>熊本地震160317_0415Hinet79-2</a:t>
            </a:r>
            <a:endParaRPr lang="ja-JP" altLang="en-US" sz="1400">
              <a:latin typeface="メイリオ" panose="020B0604030504040204" charset="-128"/>
              <a:ea typeface="メイリオ" panose="020B0604030504040204" charset="-128"/>
              <a:cs typeface="メイリオ" panose="020B0604030504040204" charset="-128"/>
            </a:endParaRPr>
          </a:p>
        </p:txBody>
      </p:sp>
      <p:sp>
        <p:nvSpPr>
          <p:cNvPr id="10" name="テキストボックス 9"/>
          <p:cNvSpPr txBox="1"/>
          <p:nvPr/>
        </p:nvSpPr>
        <p:spPr>
          <a:xfrm>
            <a:off x="6820535" y="5234940"/>
            <a:ext cx="3323590" cy="306705"/>
          </a:xfrm>
          <a:prstGeom prst="rect">
            <a:avLst/>
          </a:prstGeom>
          <a:noFill/>
        </p:spPr>
        <p:txBody>
          <a:bodyPr wrap="square" rtlCol="0">
            <a:spAutoFit/>
          </a:bodyPr>
          <a:p>
            <a:pPr algn="l"/>
            <a:r>
              <a:rPr lang="ja-JP" altLang="en-US" sz="1400">
                <a:latin typeface="メイリオ" panose="020B0604030504040204" charset="-128"/>
                <a:ea typeface="メイリオ" panose="020B0604030504040204" charset="-128"/>
                <a:cs typeface="メイリオ" panose="020B0604030504040204" charset="-128"/>
              </a:rPr>
              <a:t>Hi-net波形画像3-1</a:t>
            </a:r>
            <a:endParaRPr lang="ja-JP" altLang="en-US" sz="1400">
              <a:latin typeface="メイリオ" panose="020B0604030504040204" charset="-128"/>
              <a:ea typeface="メイリオ" panose="020B0604030504040204" charset="-128"/>
              <a:cs typeface="メイリオ" panose="020B0604030504040204" charset="-128"/>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MS P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MS P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1277</Words>
  <Application>WPS Presentation</Application>
  <PresentationFormat>宽屏</PresentationFormat>
  <Paragraphs>99</Paragraphs>
  <Slides>11</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11</vt:i4>
      </vt:variant>
    </vt:vector>
  </HeadingPairs>
  <TitlesOfParts>
    <vt:vector size="21" baseType="lpstr">
      <vt:lpstr>Arial</vt:lpstr>
      <vt:lpstr>ＭＳ Ｐゴシック</vt:lpstr>
      <vt:lpstr>Wingdings</vt:lpstr>
      <vt:lpstr>UD デジタル 教科書体 NP-B</vt:lpstr>
      <vt:lpstr>メイリオ</vt:lpstr>
      <vt:lpstr>Calibri</vt:lpstr>
      <vt:lpstr>Microsoft YaHei</vt:lpstr>
      <vt:lpstr>ＭＳ Ｐゴシック</vt:lpstr>
      <vt:lpstr>Arial Unicode MS</vt:lpstr>
      <vt:lpstr>Office テーマ</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user</cp:lastModifiedBy>
  <cp:revision>25</cp:revision>
  <dcterms:created xsi:type="dcterms:W3CDTF">2021-05-19T05:05:00Z</dcterms:created>
  <dcterms:modified xsi:type="dcterms:W3CDTF">2021-09-08T01:19:48Z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1041-11.8.2.8498</vt:lpwstr>
  </property>
</Properties>
</file>